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2564493-82A0-4FC7-AED7-1726C47887EB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3635-D938-4B8E-ABB0-3E69E787BDE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4493-82A0-4FC7-AED7-1726C47887EB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3635-D938-4B8E-ABB0-3E69E787BDE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4493-82A0-4FC7-AED7-1726C47887EB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3635-D938-4B8E-ABB0-3E69E787BDE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4493-82A0-4FC7-AED7-1726C47887EB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3635-D938-4B8E-ABB0-3E69E787BDEE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4493-82A0-4FC7-AED7-1726C47887EB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3635-D938-4B8E-ABB0-3E69E787BDE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4493-82A0-4FC7-AED7-1726C47887EB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3635-D938-4B8E-ABB0-3E69E787BDEE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4493-82A0-4FC7-AED7-1726C47887EB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3635-D938-4B8E-ABB0-3E69E787BDE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4493-82A0-4FC7-AED7-1726C47887EB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3635-D938-4B8E-ABB0-3E69E787BDE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4493-82A0-4FC7-AED7-1726C47887EB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3635-D938-4B8E-ABB0-3E69E787BDE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4493-82A0-4FC7-AED7-1726C47887EB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3635-D938-4B8E-ABB0-3E69E787BDE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4493-82A0-4FC7-AED7-1726C47887EB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3635-D938-4B8E-ABB0-3E69E787BDE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2564493-82A0-4FC7-AED7-1726C47887EB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B163635-D938-4B8E-ABB0-3E69E787BDE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shopwordsworths.org.uk/sixth-form/course-guide/english-literature/" TargetMode="External"/><Relationship Id="rId2" Type="http://schemas.openxmlformats.org/officeDocument/2006/relationships/hyperlink" Target="mailto:cje@bishopwordsworths.org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/>
              <a:t>Preparation for </a:t>
            </a:r>
            <a:br>
              <a:rPr lang="en-GB" dirty="0"/>
            </a:br>
            <a:r>
              <a:rPr lang="en-GB" dirty="0"/>
              <a:t>A Level English Literature (OCR)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GB" dirty="0"/>
              <a:t>Gothic Reading Challenge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45024"/>
            <a:ext cx="3275831" cy="194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141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The 20</a:t>
            </a:r>
            <a:r>
              <a:rPr lang="en-GB" baseline="30000" dirty="0"/>
              <a:t>th</a:t>
            </a:r>
            <a:r>
              <a:rPr lang="en-GB" dirty="0"/>
              <a:t> Century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132856"/>
            <a:ext cx="7488832" cy="3888432"/>
          </a:xfrm>
        </p:spPr>
        <p:txBody>
          <a:bodyPr>
            <a:noAutofit/>
          </a:bodyPr>
          <a:lstStyle/>
          <a:p>
            <a:r>
              <a:rPr lang="en-GB" sz="1700" b="1" i="1" dirty="0"/>
              <a:t>Rebecca </a:t>
            </a:r>
            <a:r>
              <a:rPr lang="en-GB" sz="1700" dirty="0"/>
              <a:t>Daphne du </a:t>
            </a:r>
            <a:r>
              <a:rPr lang="en-GB" sz="1700" dirty="0" err="1"/>
              <a:t>Maurier</a:t>
            </a:r>
            <a:r>
              <a:rPr lang="en-GB" sz="1700" dirty="0"/>
              <a:t> 1938</a:t>
            </a:r>
          </a:p>
          <a:p>
            <a:pPr marL="0" indent="0">
              <a:buNone/>
            </a:pPr>
            <a:r>
              <a:rPr lang="en-GB" sz="1700" dirty="0"/>
              <a:t>This readable short novel has a disturbing power dynamic and famously haunting setting. </a:t>
            </a:r>
            <a:endParaRPr lang="en-GB" sz="1700" b="1" i="1" dirty="0"/>
          </a:p>
          <a:p>
            <a:r>
              <a:rPr lang="en-GB" sz="1700" b="1" i="1" dirty="0"/>
              <a:t>Wild Sargasso Sea </a:t>
            </a:r>
            <a:r>
              <a:rPr lang="en-GB" sz="1700" dirty="0"/>
              <a:t>Jean Rhys 1966</a:t>
            </a:r>
          </a:p>
          <a:p>
            <a:pPr marL="0" indent="0">
              <a:buNone/>
            </a:pPr>
            <a:r>
              <a:rPr lang="en-GB" sz="1700" dirty="0"/>
              <a:t>A companion piece to Charlotte Bronte’s classic </a:t>
            </a:r>
            <a:r>
              <a:rPr lang="en-GB" sz="1700" i="1" dirty="0"/>
              <a:t>Jane Eyre, </a:t>
            </a:r>
            <a:r>
              <a:rPr lang="en-GB" sz="1700" dirty="0"/>
              <a:t>Rhys takes the ‘mad woman in the attic’ and tells her story. If you want a challenge, read them both!</a:t>
            </a:r>
            <a:endParaRPr lang="en-GB" sz="1700" b="1" i="1" dirty="0"/>
          </a:p>
          <a:p>
            <a:r>
              <a:rPr lang="en-GB" sz="1700" b="1" i="1" dirty="0"/>
              <a:t>The Woman in Black </a:t>
            </a:r>
            <a:r>
              <a:rPr lang="en-GB" sz="1700" dirty="0"/>
              <a:t>Susan Hill 1983</a:t>
            </a:r>
          </a:p>
          <a:p>
            <a:pPr marL="0" indent="0">
              <a:buNone/>
            </a:pPr>
            <a:r>
              <a:rPr lang="en-GB" sz="1700" dirty="0"/>
              <a:t>A horror story written in the style of a traditional Gothic novel. </a:t>
            </a:r>
          </a:p>
        </p:txBody>
      </p:sp>
    </p:spTree>
    <p:extLst>
      <p:ext uri="{BB962C8B-B14F-4D97-AF65-F5344CB8AC3E}">
        <p14:creationId xmlns:p14="http://schemas.microsoft.com/office/powerpoint/2010/main" val="1500292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The 21</a:t>
            </a:r>
            <a:r>
              <a:rPr lang="en-GB" baseline="30000" dirty="0"/>
              <a:t>st</a:t>
            </a:r>
            <a:r>
              <a:rPr lang="en-GB" dirty="0"/>
              <a:t> Century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438400"/>
            <a:ext cx="7416824" cy="3366864"/>
          </a:xfrm>
        </p:spPr>
        <p:txBody>
          <a:bodyPr>
            <a:normAutofit fontScale="70000" lnSpcReduction="20000"/>
          </a:bodyPr>
          <a:lstStyle/>
          <a:p>
            <a:r>
              <a:rPr lang="en-GB" sz="2000" b="1" i="1" dirty="0"/>
              <a:t>The Little Stranger </a:t>
            </a:r>
            <a:r>
              <a:rPr lang="en-GB" sz="2000" dirty="0"/>
              <a:t>Sarah Waters 2009</a:t>
            </a:r>
          </a:p>
          <a:p>
            <a:pPr marL="0" indent="0">
              <a:buNone/>
            </a:pPr>
            <a:r>
              <a:rPr lang="en-GB" sz="2000" dirty="0"/>
              <a:t>Part mystery, part social commentary; this is a gripping and unnerving read. Classic Gothic features combine here with psychological terror to reinvigorate the genre.</a:t>
            </a:r>
          </a:p>
          <a:p>
            <a:r>
              <a:rPr lang="en-GB" sz="2000" b="1" i="1" dirty="0"/>
              <a:t>The Essex Serpent </a:t>
            </a:r>
            <a:r>
              <a:rPr lang="en-GB" sz="2000" i="1" dirty="0"/>
              <a:t>Sarah Perry 2016</a:t>
            </a:r>
          </a:p>
          <a:p>
            <a:pPr marL="0" indent="0">
              <a:buNone/>
            </a:pPr>
            <a:r>
              <a:rPr lang="en-GB" sz="2000" dirty="0"/>
              <a:t>Written in the style of a Victorian Gothic novel, a village is terrorised by the threat of an ancient sea monster. </a:t>
            </a:r>
          </a:p>
          <a:p>
            <a:r>
              <a:rPr lang="en-GB" sz="2000" b="1" i="1" dirty="0"/>
              <a:t>The Confessions of </a:t>
            </a:r>
            <a:r>
              <a:rPr lang="en-GB" sz="2000" b="1" i="1" dirty="0" err="1"/>
              <a:t>Frannie</a:t>
            </a:r>
            <a:r>
              <a:rPr lang="en-GB" sz="2000" b="1" i="1" dirty="0"/>
              <a:t> Langton </a:t>
            </a:r>
            <a:r>
              <a:rPr lang="en-GB" sz="2000" dirty="0"/>
              <a:t>Sara Collins 2019</a:t>
            </a:r>
          </a:p>
          <a:p>
            <a:pPr marL="0" indent="0">
              <a:buNone/>
            </a:pPr>
            <a:r>
              <a:rPr lang="en-GB" sz="2000" dirty="0"/>
              <a:t>Sara Collins’ award winning novel plots  a slave’s journey from Jamaican plantation to English prison. With a feisty narrator and fast paced plot, the award of the Costa prize for Best First Novel 2020 underlines the enduring appeal of the genre and its ability to adapt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43414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/>
              <a:t>Bringing it all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Hopefully you have now read </a:t>
            </a:r>
            <a:r>
              <a:rPr lang="en-GB" b="1" dirty="0"/>
              <a:t>at least  Gothic texts </a:t>
            </a:r>
            <a:r>
              <a:rPr lang="en-GB" dirty="0"/>
              <a:t>from the 18</a:t>
            </a:r>
            <a:r>
              <a:rPr lang="en-GB" baseline="30000" dirty="0"/>
              <a:t>th</a:t>
            </a:r>
            <a:r>
              <a:rPr lang="en-GB" dirty="0"/>
              <a:t> or the 19</a:t>
            </a:r>
            <a:r>
              <a:rPr lang="en-GB" baseline="30000" dirty="0"/>
              <a:t>th</a:t>
            </a:r>
            <a:r>
              <a:rPr lang="en-GB" dirty="0"/>
              <a:t> Century. This is in itself an achievement and great preparation for starting your course.</a:t>
            </a:r>
          </a:p>
          <a:p>
            <a:r>
              <a:rPr lang="en-GB" dirty="0"/>
              <a:t>If you can, record your impressions of the text. A big diagram would be best here, showing links between  characters, themes, plot, style and even form and structure.</a:t>
            </a:r>
          </a:p>
          <a:p>
            <a:r>
              <a:rPr lang="en-GB" dirty="0"/>
              <a:t>Finally, you could use one of these texts to prepare your presentation.</a:t>
            </a:r>
          </a:p>
          <a:p>
            <a:r>
              <a:rPr lang="en-GB" b="1" dirty="0"/>
              <a:t>Best of all: keep reading!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831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CB500-AA63-476B-9D11-E221D28DA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AB195-A083-413A-85CA-2B2096F74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2276872"/>
            <a:ext cx="7704856" cy="3870920"/>
          </a:xfrm>
        </p:spPr>
        <p:txBody>
          <a:bodyPr>
            <a:normAutofit fontScale="47500" lnSpcReduction="20000"/>
          </a:bodyPr>
          <a:lstStyle/>
          <a:p>
            <a:pPr indent="0">
              <a:buNone/>
            </a:pPr>
            <a:r>
              <a:rPr lang="en-GB" sz="3500" dirty="0">
                <a:latin typeface="Calibri" panose="020F0502020204030204" pitchFamily="34" charset="0"/>
                <a:cs typeface="Calibri" panose="020F0502020204030204" pitchFamily="34" charset="0"/>
              </a:rPr>
              <a:t>As a follow up to your holiday reading, you will prepare and deliver </a:t>
            </a:r>
            <a:r>
              <a:rPr lang="en-GB" sz="3500" b="1" dirty="0">
                <a:latin typeface="Calibri" panose="020F0502020204030204" pitchFamily="34" charset="0"/>
                <a:cs typeface="Calibri" panose="020F0502020204030204" pitchFamily="34" charset="0"/>
              </a:rPr>
              <a:t>a brief (around 3 minutes) presentation on one of the texts </a:t>
            </a:r>
            <a:r>
              <a:rPr lang="en-GB" sz="3500" dirty="0">
                <a:latin typeface="Calibri" panose="020F0502020204030204" pitchFamily="34" charset="0"/>
                <a:cs typeface="Calibri" panose="020F0502020204030204" pitchFamily="34" charset="0"/>
              </a:rPr>
              <a:t>you have read. Key content: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500" dirty="0">
                <a:latin typeface="Calibri" panose="020F0502020204030204" pitchFamily="34" charset="0"/>
                <a:cs typeface="Calibri" panose="020F0502020204030204" pitchFamily="34" charset="0"/>
              </a:rPr>
              <a:t>Author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500" dirty="0">
                <a:latin typeface="Calibri" panose="020F0502020204030204" pitchFamily="34" charset="0"/>
                <a:cs typeface="Calibri" panose="020F0502020204030204" pitchFamily="34" charset="0"/>
              </a:rPr>
              <a:t>Context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500" dirty="0">
                <a:latin typeface="Calibri" panose="020F0502020204030204" pitchFamily="34" charset="0"/>
                <a:cs typeface="Calibri" panose="020F0502020204030204" pitchFamily="34" charset="0"/>
              </a:rPr>
              <a:t>Plot (brief introduction – no spoilers!)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500" dirty="0">
                <a:latin typeface="Calibri" panose="020F0502020204030204" pitchFamily="34" charset="0"/>
                <a:cs typeface="Calibri" panose="020F0502020204030204" pitchFamily="34" charset="0"/>
              </a:rPr>
              <a:t>Themes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500" dirty="0">
                <a:latin typeface="Calibri" panose="020F0502020204030204" pitchFamily="34" charset="0"/>
                <a:cs typeface="Calibri" panose="020F0502020204030204" pitchFamily="34" charset="0"/>
              </a:rPr>
              <a:t>Style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500" dirty="0">
                <a:latin typeface="Calibri" panose="020F0502020204030204" pitchFamily="34" charset="0"/>
                <a:cs typeface="Calibri" panose="020F0502020204030204" pitchFamily="34" charset="0"/>
              </a:rPr>
              <a:t>Structure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500" dirty="0">
                <a:latin typeface="Calibri" panose="020F0502020204030204" pitchFamily="34" charset="0"/>
                <a:cs typeface="Calibri" panose="020F0502020204030204" pitchFamily="34" charset="0"/>
              </a:rPr>
              <a:t>Extract</a:t>
            </a:r>
          </a:p>
          <a:p>
            <a:pPr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442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5DA7C-60AF-4F14-BE8E-3280D6AA6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Also…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221E7-346D-4DD9-9AA3-B5B8DB125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If you have any questions about this or any other aspect of English Lit at A level, please email Mr Ennew at </a:t>
            </a:r>
            <a:r>
              <a:rPr lang="en-GB" dirty="0">
                <a:hlinkClick r:id="rId2"/>
              </a:rPr>
              <a:t>cje@bishopwordsworths.org.uk</a:t>
            </a:r>
            <a:endParaRPr lang="en-GB" dirty="0"/>
          </a:p>
          <a:p>
            <a:pPr>
              <a:lnSpc>
                <a:spcPct val="100000"/>
              </a:lnSpc>
            </a:pPr>
            <a:r>
              <a:rPr lang="en-GB" dirty="0"/>
              <a:t>You should also download the A level English Lit handbook which can also be found here:  </a:t>
            </a:r>
            <a:r>
              <a:rPr lang="en-GB" dirty="0">
                <a:hlinkClick r:id="rId3"/>
              </a:rPr>
              <a:t>https://www.bishopwordsworths.org.uk/sixth-form/course-guide/english-literature/</a:t>
            </a:r>
            <a:r>
              <a:rPr lang="en-GB" dirty="0"/>
              <a:t>   Details of texts you need (and which editions!) can also be </a:t>
            </a:r>
            <a:r>
              <a:rPr lang="en-GB"/>
              <a:t>found there.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101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Comparative and contextual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One of your A Level English Literature papers focuses on Gothic literature. In the exam, you will write a critical appreciation of an unseen passage and write an essay comparing two Gothic set texts. </a:t>
            </a:r>
          </a:p>
          <a:p>
            <a:r>
              <a:rPr lang="en-GB" dirty="0"/>
              <a:t>The best preparation for this unit is to read widely in the Gothic genre . We would also like you to gain an understanding of the way the genre has evolved over time by reading chronologically. </a:t>
            </a:r>
          </a:p>
          <a:p>
            <a:r>
              <a:rPr lang="en-GB" dirty="0"/>
              <a:t>The good news is that these texts are fun to read!</a:t>
            </a:r>
          </a:p>
        </p:txBody>
      </p:sp>
    </p:spTree>
    <p:extLst>
      <p:ext uri="{BB962C8B-B14F-4D97-AF65-F5344CB8AC3E}">
        <p14:creationId xmlns:p14="http://schemas.microsoft.com/office/powerpoint/2010/main" val="4025706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task: Gothic Reading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We are asking you to select and read one Gothic texts from either the 18</a:t>
            </a:r>
            <a:r>
              <a:rPr lang="en-GB" baseline="30000" dirty="0"/>
              <a:t>th</a:t>
            </a:r>
            <a:r>
              <a:rPr lang="en-GB" dirty="0"/>
              <a:t> or 19</a:t>
            </a:r>
            <a:r>
              <a:rPr lang="en-GB" baseline="30000" dirty="0"/>
              <a:t>th   </a:t>
            </a:r>
            <a:r>
              <a:rPr lang="en-GB" dirty="0"/>
              <a:t>Century.  If you feel enthusiastic, you may wish to move on to a second text – perhaps a more modern example.   There are suggestions for each century, ranging from weighty novels to novellas and short stories on this presentation.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Before you start your reading challenge, research and make a note of the following terms:</a:t>
            </a:r>
          </a:p>
          <a:p>
            <a:r>
              <a:rPr lang="en-GB" dirty="0"/>
              <a:t>Ann Radcliffe’s definitions of </a:t>
            </a:r>
            <a:r>
              <a:rPr lang="en-GB" b="1" dirty="0"/>
              <a:t>Gothic horror and terror</a:t>
            </a:r>
            <a:endParaRPr lang="en-GB" dirty="0"/>
          </a:p>
          <a:p>
            <a:r>
              <a:rPr lang="en-GB" b="1" dirty="0"/>
              <a:t>The uncanny</a:t>
            </a:r>
            <a:r>
              <a:rPr lang="en-GB" dirty="0"/>
              <a:t> (you may want to look up what Freud had to say about this)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0690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/>
              <a:t>The task: Gothic Reading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Choose a text from the suggestions given. The 18</a:t>
            </a:r>
            <a:r>
              <a:rPr lang="en-GB" baseline="30000" dirty="0"/>
              <a:t>th</a:t>
            </a:r>
            <a:r>
              <a:rPr lang="en-GB" dirty="0"/>
              <a:t> Century texts are probably going to be the most challenging in terms of length and difficulty of language but they do provide a really important foundation. </a:t>
            </a:r>
          </a:p>
          <a:p>
            <a:r>
              <a:rPr lang="en-GB" dirty="0"/>
              <a:t>If you get stuck, try reading a few extracts.</a:t>
            </a:r>
          </a:p>
          <a:p>
            <a:r>
              <a:rPr lang="en-GB" dirty="0"/>
              <a:t>As you progress to the choices for the C19</a:t>
            </a:r>
            <a:r>
              <a:rPr lang="en-GB" baseline="30000" dirty="0"/>
              <a:t>th</a:t>
            </a:r>
            <a:r>
              <a:rPr lang="en-GB" dirty="0"/>
              <a:t> and beyond, you will find a wider choice with some much shorter texts!</a:t>
            </a:r>
          </a:p>
        </p:txBody>
      </p:sp>
    </p:spTree>
    <p:extLst>
      <p:ext uri="{BB962C8B-B14F-4D97-AF65-F5344CB8AC3E}">
        <p14:creationId xmlns:p14="http://schemas.microsoft.com/office/powerpoint/2010/main" val="928260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/>
              <a:t>The task: Gothic Reading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Read for pleasure! No detailed notes needed!</a:t>
            </a:r>
          </a:p>
          <a:p>
            <a:r>
              <a:rPr lang="en-GB" dirty="0"/>
              <a:t>As you read, think about the concepts of </a:t>
            </a:r>
            <a:r>
              <a:rPr lang="en-GB" b="1" dirty="0"/>
              <a:t>horror</a:t>
            </a:r>
            <a:r>
              <a:rPr lang="en-GB" dirty="0"/>
              <a:t>, </a:t>
            </a:r>
            <a:r>
              <a:rPr lang="en-GB" b="1" dirty="0"/>
              <a:t>terror</a:t>
            </a:r>
            <a:r>
              <a:rPr lang="en-GB" dirty="0"/>
              <a:t> </a:t>
            </a:r>
            <a:r>
              <a:rPr lang="en-GB" b="1" dirty="0"/>
              <a:t>and the uncanny</a:t>
            </a:r>
            <a:r>
              <a:rPr lang="en-GB" dirty="0"/>
              <a:t>, and how they apply to the texts you are reading.</a:t>
            </a:r>
          </a:p>
          <a:p>
            <a:r>
              <a:rPr lang="en-GB" dirty="0"/>
              <a:t>Look out for recurring characteristics: </a:t>
            </a:r>
            <a:r>
              <a:rPr lang="en-GB" b="1" dirty="0"/>
              <a:t>typical characters; familiar settings; themes and imagery</a:t>
            </a:r>
            <a:r>
              <a:rPr lang="en-GB" dirty="0"/>
              <a:t>.</a:t>
            </a:r>
          </a:p>
          <a:p>
            <a:r>
              <a:rPr lang="en-GB" dirty="0"/>
              <a:t>If you move on to a modern Gothic text, think about what remains consistent and how the genre changes.</a:t>
            </a:r>
          </a:p>
        </p:txBody>
      </p:sp>
    </p:spTree>
    <p:extLst>
      <p:ext uri="{BB962C8B-B14F-4D97-AF65-F5344CB8AC3E}">
        <p14:creationId xmlns:p14="http://schemas.microsoft.com/office/powerpoint/2010/main" val="1575668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The 18</a:t>
            </a:r>
            <a:r>
              <a:rPr lang="en-GB" baseline="30000" dirty="0"/>
              <a:t>th</a:t>
            </a:r>
            <a:r>
              <a:rPr lang="en-GB" dirty="0"/>
              <a:t> Century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i="1" dirty="0"/>
              <a:t>The Castle of Otranto</a:t>
            </a:r>
            <a:r>
              <a:rPr lang="en-GB" i="1" dirty="0"/>
              <a:t> </a:t>
            </a:r>
            <a:r>
              <a:rPr lang="en-GB" dirty="0"/>
              <a:t>Horace Walpole 1764</a:t>
            </a:r>
            <a:endParaRPr lang="en-GB" i="1" dirty="0"/>
          </a:p>
          <a:p>
            <a:pPr marL="0" indent="0">
              <a:buNone/>
            </a:pPr>
            <a:r>
              <a:rPr lang="en-GB" dirty="0"/>
              <a:t>Generally considered to be the first Gothic novel, this is a great place to start. And it opens with the dramatic death of Conrad, flattened beneath a giant helmet!</a:t>
            </a:r>
          </a:p>
          <a:p>
            <a:r>
              <a:rPr lang="en-GB" b="1" i="1" dirty="0"/>
              <a:t>The Mysteries of </a:t>
            </a:r>
            <a:r>
              <a:rPr lang="en-GB" b="1" i="1" dirty="0" err="1"/>
              <a:t>Udolpho</a:t>
            </a:r>
            <a:r>
              <a:rPr lang="en-GB" b="1" i="1" dirty="0"/>
              <a:t> </a:t>
            </a:r>
            <a:r>
              <a:rPr lang="en-GB" dirty="0"/>
              <a:t>Ann Radcliffe 1794</a:t>
            </a:r>
            <a:endParaRPr lang="en-GB" b="1" i="1" dirty="0"/>
          </a:p>
          <a:p>
            <a:pPr marL="0" indent="0">
              <a:buNone/>
            </a:pPr>
            <a:r>
              <a:rPr lang="en-GB" dirty="0"/>
              <a:t>This is a weighty novel but it was a hit in its day with vivid characters, dramatic settings and a plot full of suspense and drama.</a:t>
            </a:r>
          </a:p>
        </p:txBody>
      </p:sp>
    </p:spTree>
    <p:extLst>
      <p:ext uri="{BB962C8B-B14F-4D97-AF65-F5344CB8AC3E}">
        <p14:creationId xmlns:p14="http://schemas.microsoft.com/office/powerpoint/2010/main" val="621083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The 19</a:t>
            </a:r>
            <a:r>
              <a:rPr lang="en-GB" baseline="30000" dirty="0"/>
              <a:t>th</a:t>
            </a:r>
            <a:r>
              <a:rPr lang="en-GB" dirty="0"/>
              <a:t> Century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i="1" dirty="0"/>
              <a:t>Frankenstein</a:t>
            </a:r>
            <a:r>
              <a:rPr lang="en-GB" dirty="0"/>
              <a:t> Mary Shelley 1818</a:t>
            </a:r>
          </a:p>
          <a:p>
            <a:pPr marL="0" indent="0">
              <a:buNone/>
            </a:pPr>
            <a:r>
              <a:rPr lang="en-GB" dirty="0"/>
              <a:t>This classic  was written as part of a competition when Mary Shelley was just 20 years old! Read the novel to discover the true monster!</a:t>
            </a:r>
          </a:p>
          <a:p>
            <a:r>
              <a:rPr lang="en-GB" b="1" i="1" dirty="0"/>
              <a:t>Northanger Abbey </a:t>
            </a:r>
            <a:r>
              <a:rPr lang="en-GB" dirty="0"/>
              <a:t>Jane Austen 1818</a:t>
            </a:r>
          </a:p>
          <a:p>
            <a:pPr marL="0" indent="0">
              <a:buNone/>
            </a:pPr>
            <a:r>
              <a:rPr lang="en-GB" dirty="0"/>
              <a:t>A change of tone here: enjoy Jane Austen’s clever satire of the Gothic genre as her heroine imagines herself at the heart of a Gothic romance! A great one for feature spotting!</a:t>
            </a:r>
          </a:p>
        </p:txBody>
      </p:sp>
    </p:spTree>
    <p:extLst>
      <p:ext uri="{BB962C8B-B14F-4D97-AF65-F5344CB8AC3E}">
        <p14:creationId xmlns:p14="http://schemas.microsoft.com/office/powerpoint/2010/main" val="3444912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The 19</a:t>
            </a:r>
            <a:r>
              <a:rPr lang="en-GB" baseline="30000" dirty="0"/>
              <a:t>th</a:t>
            </a:r>
            <a:r>
              <a:rPr lang="en-GB" dirty="0"/>
              <a:t> Century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i="1" dirty="0"/>
              <a:t>The Fall of the House of Usher</a:t>
            </a:r>
            <a:r>
              <a:rPr lang="en-GB" dirty="0"/>
              <a:t> Edgar Allen Poe 1839</a:t>
            </a:r>
          </a:p>
          <a:p>
            <a:pPr marL="0" indent="0">
              <a:buNone/>
            </a:pPr>
            <a:r>
              <a:rPr lang="en-GB" dirty="0"/>
              <a:t>Looking for a shorter read? Poe’s short story delivers a macabre tale in a classic Gothic setting. There are plenty more of Poe’s short stories to explore too.</a:t>
            </a:r>
          </a:p>
          <a:p>
            <a:r>
              <a:rPr lang="en-GB" b="1" i="1" dirty="0"/>
              <a:t>The Woman in White </a:t>
            </a:r>
            <a:r>
              <a:rPr lang="en-GB" dirty="0" err="1"/>
              <a:t>Wilkie</a:t>
            </a:r>
            <a:r>
              <a:rPr lang="en-GB" dirty="0"/>
              <a:t> Collins 1860</a:t>
            </a:r>
          </a:p>
          <a:p>
            <a:pPr marL="0" indent="0">
              <a:buNone/>
            </a:pPr>
            <a:r>
              <a:rPr lang="en-GB" dirty="0"/>
              <a:t>Dive into Victorian sensationalism with this page turner! It has dastardly villains, brave heroines, a classic mansion house setting and a bit of early detective work . Enjoy!</a:t>
            </a:r>
          </a:p>
          <a:p>
            <a:pPr marL="0" indent="0">
              <a:buNone/>
            </a:pPr>
            <a:endParaRPr lang="en-GB" b="1" i="1" dirty="0"/>
          </a:p>
          <a:p>
            <a:pPr marL="0" indent="0">
              <a:buNone/>
            </a:pP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1534670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The 19</a:t>
            </a:r>
            <a:r>
              <a:rPr lang="en-GB" baseline="30000" dirty="0"/>
              <a:t>th</a:t>
            </a:r>
            <a:r>
              <a:rPr lang="en-GB" dirty="0"/>
              <a:t> Century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438400"/>
            <a:ext cx="7272808" cy="3048001"/>
          </a:xfrm>
        </p:spPr>
        <p:txBody>
          <a:bodyPr>
            <a:noAutofit/>
          </a:bodyPr>
          <a:lstStyle/>
          <a:p>
            <a:r>
              <a:rPr lang="en-GB" sz="1700" b="1" i="1" dirty="0"/>
              <a:t>The Turn of the Screw </a:t>
            </a:r>
            <a:r>
              <a:rPr lang="en-GB" sz="1700" dirty="0"/>
              <a:t>Henry James 1898</a:t>
            </a:r>
          </a:p>
          <a:p>
            <a:pPr indent="0">
              <a:buNone/>
            </a:pPr>
            <a:r>
              <a:rPr lang="en-GB" sz="1700" dirty="0"/>
              <a:t>James’ novella is a masterpiece in Gothic terror and lends itself to Freudian interpretation. Read first and then check out the numerous film adaptations.</a:t>
            </a:r>
          </a:p>
          <a:p>
            <a:endParaRPr lang="en-GB" sz="1700" b="1" i="1" dirty="0"/>
          </a:p>
          <a:p>
            <a:r>
              <a:rPr lang="en-GB" sz="1700" b="1" i="1" dirty="0"/>
              <a:t>The Picture of Dorian Gray </a:t>
            </a:r>
            <a:r>
              <a:rPr lang="en-GB" sz="1700" dirty="0"/>
              <a:t>Oscar Wilde 1891</a:t>
            </a:r>
            <a:endParaRPr lang="en-GB" sz="1700" b="1" i="1" dirty="0"/>
          </a:p>
          <a:p>
            <a:pPr marL="0" indent="0">
              <a:buNone/>
            </a:pPr>
            <a:r>
              <a:rPr lang="en-GB" sz="1700" dirty="0"/>
              <a:t>Wilde’s novella scandalised his publishers and readers with its striking presentation of Victorian hypocrisy. This is one of the most original interpretations of the genre.</a:t>
            </a:r>
          </a:p>
        </p:txBody>
      </p:sp>
    </p:spTree>
    <p:extLst>
      <p:ext uri="{BB962C8B-B14F-4D97-AF65-F5344CB8AC3E}">
        <p14:creationId xmlns:p14="http://schemas.microsoft.com/office/powerpoint/2010/main" val="14132953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235</TotalTime>
  <Words>1106</Words>
  <Application>Microsoft Office PowerPoint</Application>
  <PresentationFormat>On-screen Show (4:3)</PresentationFormat>
  <Paragraphs>73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Garamond</vt:lpstr>
      <vt:lpstr>Wingdings</vt:lpstr>
      <vt:lpstr>Couture</vt:lpstr>
      <vt:lpstr>Preparation for  A Level English Literature (OCR)</vt:lpstr>
      <vt:lpstr>Comparative and contextual study</vt:lpstr>
      <vt:lpstr>The task: Gothic Reading Challenge</vt:lpstr>
      <vt:lpstr>The task: Gothic Reading challenge</vt:lpstr>
      <vt:lpstr>The task: Gothic Reading Challenge</vt:lpstr>
      <vt:lpstr>The 18th Century</vt:lpstr>
      <vt:lpstr>The 19th Century</vt:lpstr>
      <vt:lpstr>The 19th Century</vt:lpstr>
      <vt:lpstr>The 19th Century</vt:lpstr>
      <vt:lpstr>The 20th Century</vt:lpstr>
      <vt:lpstr>The 21st Century</vt:lpstr>
      <vt:lpstr>Bringing it all together</vt:lpstr>
      <vt:lpstr>Presentations</vt:lpstr>
      <vt:lpstr>Also…</vt:lpstr>
    </vt:vector>
  </TitlesOfParts>
  <Company>Bishop Wordsworth's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 for A Level English Literature</dc:title>
  <dc:creator>Software Setup Account</dc:creator>
  <cp:lastModifiedBy>C Ennew</cp:lastModifiedBy>
  <cp:revision>41</cp:revision>
  <dcterms:created xsi:type="dcterms:W3CDTF">2020-03-31T12:51:09Z</dcterms:created>
  <dcterms:modified xsi:type="dcterms:W3CDTF">2023-07-05T12:31:34Z</dcterms:modified>
</cp:coreProperties>
</file>