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564493-82A0-4FC7-AED7-1726C47887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Preparation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smtClean="0"/>
              <a:t>Level English Literature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Gothic Reading Challenge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275831" cy="19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20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i="1" dirty="0" smtClean="0"/>
              <a:t>Rebecca </a:t>
            </a:r>
            <a:r>
              <a:rPr lang="en-GB" dirty="0" smtClean="0"/>
              <a:t>Daphne du </a:t>
            </a:r>
            <a:r>
              <a:rPr lang="en-GB" dirty="0" err="1" smtClean="0"/>
              <a:t>Maurier</a:t>
            </a:r>
            <a:r>
              <a:rPr lang="en-GB" dirty="0" smtClean="0"/>
              <a:t> 1938</a:t>
            </a:r>
          </a:p>
          <a:p>
            <a:pPr marL="0" indent="0">
              <a:buNone/>
            </a:pPr>
            <a:r>
              <a:rPr lang="en-GB" dirty="0" smtClean="0"/>
              <a:t>This readable short novel has a disturbing power dynamic and famously haunting setting. And there’s an award winning Hitchcock adaptation!</a:t>
            </a:r>
          </a:p>
          <a:p>
            <a:pPr marL="0" indent="0">
              <a:buNone/>
            </a:pPr>
            <a:endParaRPr lang="en-GB" sz="3400" b="1" i="1" dirty="0" smtClean="0"/>
          </a:p>
          <a:p>
            <a:r>
              <a:rPr lang="en-GB" b="1" i="1" dirty="0" smtClean="0"/>
              <a:t>Wild Sargasso Sea </a:t>
            </a:r>
            <a:r>
              <a:rPr lang="en-GB" dirty="0" smtClean="0"/>
              <a:t>Jean Rhys 1966</a:t>
            </a:r>
          </a:p>
          <a:p>
            <a:pPr marL="0" indent="0">
              <a:buNone/>
            </a:pPr>
            <a:r>
              <a:rPr lang="en-GB" dirty="0" smtClean="0"/>
              <a:t>A companion piece to Charlotte Bronte’s classic </a:t>
            </a:r>
            <a:r>
              <a:rPr lang="en-GB" i="1" dirty="0" smtClean="0"/>
              <a:t>Jane Eyre, </a:t>
            </a:r>
            <a:r>
              <a:rPr lang="en-GB" dirty="0" smtClean="0"/>
              <a:t>Rhys takes the ‘mad woman in the attic’ and tells her story. If you want a challenge, read them both!</a:t>
            </a:r>
          </a:p>
          <a:p>
            <a:pPr marL="0" indent="0">
              <a:buNone/>
            </a:pPr>
            <a:endParaRPr lang="en-GB" b="1" i="1" dirty="0" smtClean="0"/>
          </a:p>
          <a:p>
            <a:r>
              <a:rPr lang="en-GB" b="1" i="1" dirty="0" smtClean="0"/>
              <a:t>The Woman in Black </a:t>
            </a:r>
            <a:r>
              <a:rPr lang="en-GB" dirty="0" smtClean="0"/>
              <a:t>Susan Hill 1983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horror story written in the style of a traditional Gothic novel. There’s a good BBC adaptation too with Daniel Radcliffe in the lead role.</a:t>
            </a:r>
          </a:p>
        </p:txBody>
      </p:sp>
    </p:spTree>
    <p:extLst>
      <p:ext uri="{BB962C8B-B14F-4D97-AF65-F5344CB8AC3E}">
        <p14:creationId xmlns:p14="http://schemas.microsoft.com/office/powerpoint/2010/main" val="150029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i="1" dirty="0" smtClean="0"/>
              <a:t>The Little Stranger </a:t>
            </a:r>
            <a:r>
              <a:rPr lang="en-GB" dirty="0" smtClean="0"/>
              <a:t>Sarah Waters 2009</a:t>
            </a:r>
          </a:p>
          <a:p>
            <a:pPr marL="0" indent="0">
              <a:buNone/>
            </a:pPr>
            <a:r>
              <a:rPr lang="en-GB" dirty="0" smtClean="0"/>
              <a:t>Part mystery, part social commentary; this is a gripping and unnerving read. Classic Gothic features combine here with psychological terror to reinvigorate the genre.</a:t>
            </a:r>
          </a:p>
          <a:p>
            <a:r>
              <a:rPr lang="en-GB" b="1" i="1" dirty="0" smtClean="0"/>
              <a:t>The Essex Serpent </a:t>
            </a:r>
            <a:r>
              <a:rPr lang="en-GB" i="1" dirty="0" smtClean="0"/>
              <a:t>Sarah Perry 2016</a:t>
            </a:r>
          </a:p>
          <a:p>
            <a:pPr marL="0" indent="0">
              <a:buNone/>
            </a:pPr>
            <a:r>
              <a:rPr lang="en-GB" dirty="0" smtClean="0"/>
              <a:t>Written in the style of a Victorian Gothic novel, a village is terrorised by the threat of an ancient sea monster. </a:t>
            </a:r>
          </a:p>
          <a:p>
            <a:r>
              <a:rPr lang="en-GB" b="1" i="1" dirty="0" smtClean="0"/>
              <a:t>The Confessions of </a:t>
            </a:r>
            <a:r>
              <a:rPr lang="en-GB" b="1" i="1" dirty="0" err="1" smtClean="0"/>
              <a:t>Frannie</a:t>
            </a:r>
            <a:r>
              <a:rPr lang="en-GB" b="1" i="1" dirty="0" smtClean="0"/>
              <a:t> Langton </a:t>
            </a:r>
            <a:r>
              <a:rPr lang="en-GB" dirty="0" smtClean="0"/>
              <a:t>Sara Collins 2019</a:t>
            </a:r>
          </a:p>
          <a:p>
            <a:pPr marL="0" indent="0">
              <a:buNone/>
            </a:pPr>
            <a:r>
              <a:rPr lang="en-GB" dirty="0" smtClean="0"/>
              <a:t>Sara Collins’ award winning novel plots  a slave’s journey from Jamaican plantation to English prison. With a feisty narrator and fast paced plot, the award of the Costa prize for Best First </a:t>
            </a:r>
            <a:r>
              <a:rPr lang="en-GB" dirty="0"/>
              <a:t>N</a:t>
            </a:r>
            <a:r>
              <a:rPr lang="en-GB" dirty="0" smtClean="0"/>
              <a:t>ovel 2020 underlines the enduring appeal of the genre and its ability to adapt.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41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Bringing it all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Hopefully you have now read </a:t>
            </a:r>
            <a:r>
              <a:rPr lang="en-GB" b="1" dirty="0" smtClean="0"/>
              <a:t>four Gothic texts </a:t>
            </a:r>
            <a:r>
              <a:rPr lang="en-GB" dirty="0" smtClean="0"/>
              <a:t>from the 18</a:t>
            </a:r>
            <a:r>
              <a:rPr lang="en-GB" baseline="30000" dirty="0" smtClean="0"/>
              <a:t>th</a:t>
            </a:r>
            <a:r>
              <a:rPr lang="en-GB" dirty="0" smtClean="0"/>
              <a:t> to the 21st century. This is in itself an achievement and great preparation for starting your course.</a:t>
            </a:r>
          </a:p>
          <a:p>
            <a:r>
              <a:rPr lang="en-GB" dirty="0" smtClean="0"/>
              <a:t>If you can, record your impressions of these four texts comparatively. A big diagram would be best here, showing links between  characters, themes, plot, style and even form and structure.</a:t>
            </a:r>
          </a:p>
          <a:p>
            <a:r>
              <a:rPr lang="en-GB" dirty="0" smtClean="0"/>
              <a:t>Finally, you could use one of these texts to prepare </a:t>
            </a:r>
            <a:r>
              <a:rPr lang="en-GB" smtClean="0"/>
              <a:t>your presentation.</a:t>
            </a:r>
            <a:endParaRPr lang="en-GB" dirty="0" smtClean="0"/>
          </a:p>
          <a:p>
            <a:r>
              <a:rPr lang="en-GB" b="1" dirty="0" smtClean="0"/>
              <a:t>Best of all: keep reading</a:t>
            </a:r>
            <a:r>
              <a:rPr lang="en-GB" b="1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83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 and contextual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One of your </a:t>
            </a:r>
            <a:r>
              <a:rPr lang="en-GB" dirty="0"/>
              <a:t>A</a:t>
            </a:r>
            <a:r>
              <a:rPr lang="en-GB" dirty="0" smtClean="0"/>
              <a:t> Level English Literature papers focuses on Gothic literature. You will write a critical appreciation of an unseen passage and write an essay comparing two Gothic set texts. </a:t>
            </a:r>
          </a:p>
          <a:p>
            <a:r>
              <a:rPr lang="en-GB" dirty="0" smtClean="0"/>
              <a:t>The best preparation for this unit is to read widely in the Gothic genre . We would also like you to gain an understanding of the way the genre has evolved over time by reading chronologically. </a:t>
            </a:r>
          </a:p>
          <a:p>
            <a:r>
              <a:rPr lang="en-GB" dirty="0" smtClean="0"/>
              <a:t>The good news is that these texts are fun to read!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task: Gothic Reading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We are asking you to select and read one Gothic text from each century from the 18</a:t>
            </a:r>
            <a:r>
              <a:rPr lang="en-GB" baseline="30000" dirty="0" smtClean="0"/>
              <a:t>th</a:t>
            </a:r>
            <a:r>
              <a:rPr lang="en-GB" dirty="0" smtClean="0"/>
              <a:t> to the 21</a:t>
            </a:r>
            <a:r>
              <a:rPr lang="en-GB" baseline="30000" dirty="0" smtClean="0"/>
              <a:t>st</a:t>
            </a:r>
            <a:r>
              <a:rPr lang="en-GB" dirty="0" smtClean="0"/>
              <a:t>. So </a:t>
            </a:r>
            <a:r>
              <a:rPr lang="en-GB" b="1" dirty="0" smtClean="0"/>
              <a:t>four texts </a:t>
            </a:r>
            <a:r>
              <a:rPr lang="en-GB" dirty="0" smtClean="0"/>
              <a:t>in all. There are suggestions for each century, ranging from weighty novels to novellas and short stories.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Before you start your reading challenge, research the following terms:</a:t>
            </a:r>
          </a:p>
          <a:p>
            <a:r>
              <a:rPr lang="en-GB" dirty="0" smtClean="0"/>
              <a:t>Ann Radcliffe’s definitions of </a:t>
            </a:r>
            <a:r>
              <a:rPr lang="en-GB" b="1" dirty="0" smtClean="0"/>
              <a:t>Gothic horror and terror</a:t>
            </a:r>
            <a:endParaRPr lang="en-GB" dirty="0" smtClean="0"/>
          </a:p>
          <a:p>
            <a:r>
              <a:rPr lang="en-GB" b="1" dirty="0" smtClean="0"/>
              <a:t>The uncanny</a:t>
            </a:r>
            <a:r>
              <a:rPr lang="en-GB" dirty="0" smtClean="0"/>
              <a:t> (you may want to look up what Freud had to say about this)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6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The task: Gothic Reading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Now choose a text for the 18</a:t>
            </a:r>
            <a:r>
              <a:rPr lang="en-GB" baseline="30000" dirty="0" smtClean="0"/>
              <a:t>th</a:t>
            </a:r>
            <a:r>
              <a:rPr lang="en-GB" dirty="0" smtClean="0"/>
              <a:t> century from the suggestions given. These are probably going to be the most challenging in terms of length and difficulty of language but they do provide a really important foundation. </a:t>
            </a:r>
          </a:p>
          <a:p>
            <a:r>
              <a:rPr lang="en-GB" dirty="0" smtClean="0"/>
              <a:t>If you get stuck, try reading a few extracts.</a:t>
            </a:r>
          </a:p>
          <a:p>
            <a:r>
              <a:rPr lang="en-GB" dirty="0" smtClean="0"/>
              <a:t>As you progress to the 19</a:t>
            </a:r>
            <a:r>
              <a:rPr lang="en-GB" baseline="30000" dirty="0" smtClean="0"/>
              <a:t>th</a:t>
            </a:r>
            <a:r>
              <a:rPr lang="en-GB" dirty="0" smtClean="0"/>
              <a:t>, 20</a:t>
            </a:r>
            <a:r>
              <a:rPr lang="en-GB" baseline="30000" dirty="0" smtClean="0"/>
              <a:t>th</a:t>
            </a:r>
            <a:r>
              <a:rPr lang="en-GB" dirty="0" smtClean="0"/>
              <a:t> and 21</a:t>
            </a:r>
            <a:r>
              <a:rPr lang="en-GB" baseline="30000" dirty="0" smtClean="0"/>
              <a:t>st</a:t>
            </a:r>
            <a:r>
              <a:rPr lang="en-GB" dirty="0" smtClean="0"/>
              <a:t> century, you will find a wider choice with some much shorter texts!</a:t>
            </a:r>
          </a:p>
          <a:p>
            <a:r>
              <a:rPr lang="en-GB" dirty="0" smtClean="0"/>
              <a:t>Tip: many of these texts are available really cheaply as e-books.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26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The task: Gothic Reading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Read for pleasure! No detailed notes needed!</a:t>
            </a:r>
          </a:p>
          <a:p>
            <a:r>
              <a:rPr lang="en-GB" dirty="0" smtClean="0"/>
              <a:t>As you read, think about the concepts of </a:t>
            </a:r>
            <a:r>
              <a:rPr lang="en-GB" b="1" dirty="0" smtClean="0"/>
              <a:t>horror</a:t>
            </a:r>
            <a:r>
              <a:rPr lang="en-GB" dirty="0" smtClean="0"/>
              <a:t>, </a:t>
            </a:r>
            <a:r>
              <a:rPr lang="en-GB" b="1" dirty="0" smtClean="0"/>
              <a:t>terror</a:t>
            </a:r>
            <a:r>
              <a:rPr lang="en-GB" dirty="0" smtClean="0"/>
              <a:t> </a:t>
            </a:r>
            <a:r>
              <a:rPr lang="en-GB" b="1" dirty="0" smtClean="0"/>
              <a:t>and the uncanny</a:t>
            </a:r>
            <a:r>
              <a:rPr lang="en-GB" dirty="0" smtClean="0"/>
              <a:t>, and how they apply to the texts you are reading.</a:t>
            </a:r>
          </a:p>
          <a:p>
            <a:r>
              <a:rPr lang="en-GB" dirty="0" smtClean="0"/>
              <a:t>Look out for recurring characteristics: </a:t>
            </a:r>
            <a:r>
              <a:rPr lang="en-GB" b="1" dirty="0" smtClean="0"/>
              <a:t>typical characters; familiar settings; themes and imagery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 you progress through the centuries, think about what remains consistent and how the genre changes.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6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18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 smtClean="0"/>
              <a:t>The Castle of Otranto</a:t>
            </a:r>
            <a:r>
              <a:rPr lang="en-GB" i="1" dirty="0" smtClean="0"/>
              <a:t> </a:t>
            </a:r>
            <a:r>
              <a:rPr lang="en-GB" dirty="0" smtClean="0"/>
              <a:t>Horace Walpole 1764</a:t>
            </a: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Generally considered to be the first Gothic novel, this is a great place to start. And it opens with the dramatic death of Conrad, flattened beneath a giant helmet!</a:t>
            </a:r>
          </a:p>
          <a:p>
            <a:r>
              <a:rPr lang="en-GB" b="1" i="1" dirty="0" smtClean="0"/>
              <a:t>The Mysteries of </a:t>
            </a:r>
            <a:r>
              <a:rPr lang="en-GB" b="1" i="1" dirty="0" err="1" smtClean="0"/>
              <a:t>Udolpho</a:t>
            </a:r>
            <a:r>
              <a:rPr lang="en-GB" b="1" i="1" dirty="0" smtClean="0"/>
              <a:t> </a:t>
            </a:r>
            <a:r>
              <a:rPr lang="en-GB" dirty="0" smtClean="0"/>
              <a:t>Ann Radcliffe 1794</a:t>
            </a:r>
            <a:endParaRPr lang="en-GB" b="1" i="1" dirty="0" smtClean="0"/>
          </a:p>
          <a:p>
            <a:pPr marL="0" indent="0">
              <a:buNone/>
            </a:pPr>
            <a:r>
              <a:rPr lang="en-GB" dirty="0" smtClean="0"/>
              <a:t>This is a weighty novel but it was a hit in its day with vivid characters, dramatic settings and a plot full of suspense and drama.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 smtClean="0"/>
              <a:t>Frankenstein</a:t>
            </a:r>
            <a:r>
              <a:rPr lang="en-GB" dirty="0" smtClean="0"/>
              <a:t> Mary Shelley 1818</a:t>
            </a:r>
          </a:p>
          <a:p>
            <a:pPr marL="0" indent="0">
              <a:buNone/>
            </a:pPr>
            <a:r>
              <a:rPr lang="en-GB" dirty="0" smtClean="0"/>
              <a:t>This classic  was written as part of a competition when Mary Shelley was just 20 years old! Read the novel to discover the true monster!</a:t>
            </a:r>
          </a:p>
          <a:p>
            <a:r>
              <a:rPr lang="en-GB" b="1" i="1" dirty="0" smtClean="0"/>
              <a:t>Northanger Abbey </a:t>
            </a:r>
            <a:r>
              <a:rPr lang="en-GB" dirty="0" smtClean="0"/>
              <a:t>Jane Austen 1818</a:t>
            </a:r>
          </a:p>
          <a:p>
            <a:pPr marL="0" indent="0">
              <a:buNone/>
            </a:pPr>
            <a:r>
              <a:rPr lang="en-GB" dirty="0" smtClean="0"/>
              <a:t>A change of tone here: enjoy Jane Austen’s clever satire of the Gothic genre as her heroine imagines herself at the heart of a Gothic romance! A great one for feature spotting!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91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i="1" dirty="0" smtClean="0"/>
              <a:t>The Fall of the House of Usher</a:t>
            </a:r>
            <a:r>
              <a:rPr lang="en-GB" dirty="0" smtClean="0"/>
              <a:t> Edgar Allen Poe 1839</a:t>
            </a:r>
          </a:p>
          <a:p>
            <a:pPr marL="0" indent="0">
              <a:buNone/>
            </a:pPr>
            <a:r>
              <a:rPr lang="en-GB" dirty="0" smtClean="0"/>
              <a:t>Looking for a shorter read? Poe’s short story delivers a macabre tale in a classic Gothic setting. There are plenty more of Poe’s short stories to explore too.</a:t>
            </a:r>
          </a:p>
          <a:p>
            <a:r>
              <a:rPr lang="en-GB" b="1" i="1" dirty="0" smtClean="0"/>
              <a:t>The Woman in White </a:t>
            </a:r>
            <a:r>
              <a:rPr lang="en-GB" dirty="0" err="1" smtClean="0"/>
              <a:t>Wilkie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ollins 1860</a:t>
            </a:r>
          </a:p>
          <a:p>
            <a:pPr marL="0" indent="0">
              <a:buNone/>
            </a:pPr>
            <a:r>
              <a:rPr lang="en-GB" dirty="0" smtClean="0"/>
              <a:t>Dive into Victorian sensationalism with this page turner! It has dastardly villains, brave heroines, a classic mansion house setting and a bit of early detective work . Enjoy!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53467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i="1" dirty="0" smtClean="0"/>
              <a:t>The Turn of the Screw </a:t>
            </a:r>
            <a:r>
              <a:rPr lang="en-GB" dirty="0" smtClean="0"/>
              <a:t>Henry James 1898</a:t>
            </a:r>
          </a:p>
          <a:p>
            <a:pPr marL="0" indent="0">
              <a:buNone/>
            </a:pPr>
            <a:r>
              <a:rPr lang="en-GB" dirty="0" smtClean="0"/>
              <a:t>James’ novella is a masterpiece in Gothic terror and </a:t>
            </a:r>
            <a:r>
              <a:rPr lang="en-GB" sz="3500" dirty="0" smtClean="0"/>
              <a:t>lends</a:t>
            </a:r>
            <a:r>
              <a:rPr lang="en-GB" dirty="0" smtClean="0"/>
              <a:t> itself to Freudian interpretation. Read first and then check out the numerous film adaptations.</a:t>
            </a:r>
          </a:p>
          <a:p>
            <a:r>
              <a:rPr lang="en-GB" b="1" i="1" dirty="0" smtClean="0"/>
              <a:t>The Picture of Dorian </a:t>
            </a:r>
            <a:r>
              <a:rPr lang="en-GB" b="1" i="1" dirty="0" err="1" smtClean="0"/>
              <a:t>Gray</a:t>
            </a:r>
            <a:r>
              <a:rPr lang="en-GB" b="1" i="1" dirty="0" smtClean="0"/>
              <a:t> </a:t>
            </a:r>
            <a:r>
              <a:rPr lang="en-GB" dirty="0" smtClean="0"/>
              <a:t>Oscar Wilde 1891</a:t>
            </a:r>
            <a:endParaRPr lang="en-GB" b="1" i="1" dirty="0" smtClean="0"/>
          </a:p>
          <a:p>
            <a:pPr marL="0" indent="0">
              <a:buNone/>
            </a:pPr>
            <a:r>
              <a:rPr lang="en-GB" dirty="0" smtClean="0"/>
              <a:t>Wilde’s novella scandalised his publishers and readers with its striking presentation of Victorian hypocrisy. This is one of the most original interpretations of the genre.</a:t>
            </a:r>
          </a:p>
        </p:txBody>
      </p:sp>
    </p:spTree>
    <p:extLst>
      <p:ext uri="{BB962C8B-B14F-4D97-AF65-F5344CB8AC3E}">
        <p14:creationId xmlns:p14="http://schemas.microsoft.com/office/powerpoint/2010/main" val="141329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144</TotalTime>
  <Words>977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Preparation for  A Level English Literature</vt:lpstr>
      <vt:lpstr>Comparative and contextual study</vt:lpstr>
      <vt:lpstr>The task: Gothic Reading Challenge</vt:lpstr>
      <vt:lpstr>The task: Gothic Reading challenge</vt:lpstr>
      <vt:lpstr>The task: Gothic Reading Challenge</vt:lpstr>
      <vt:lpstr>The 18th Century</vt:lpstr>
      <vt:lpstr>The 19th Century</vt:lpstr>
      <vt:lpstr>The 19th Century</vt:lpstr>
      <vt:lpstr>The 19th Century</vt:lpstr>
      <vt:lpstr>The 20th Century</vt:lpstr>
      <vt:lpstr>The 21st Century</vt:lpstr>
      <vt:lpstr>Bringing it all together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A Level English Literature</dc:title>
  <dc:creator>Software Setup Account</dc:creator>
  <cp:lastModifiedBy>Software Setup Account</cp:lastModifiedBy>
  <cp:revision>33</cp:revision>
  <dcterms:created xsi:type="dcterms:W3CDTF">2020-03-31T12:51:09Z</dcterms:created>
  <dcterms:modified xsi:type="dcterms:W3CDTF">2020-04-03T10:00:46Z</dcterms:modified>
</cp:coreProperties>
</file>