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70" r:id="rId10"/>
    <p:sldId id="264" r:id="rId11"/>
    <p:sldId id="265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1" r:id="rId22"/>
    <p:sldId id="3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447BE-4A75-41BA-AA05-405A3F236C9B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99668-8FEB-4821-98B4-2C1A9DD3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9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9418B-3A1B-41DF-AB1B-8742E38D0A8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05AF-FA34-76F8-B72E-7B6AF1D51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B3DEE-991C-FB9D-5B61-9008A6BAC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1DCC1-03EA-9CDF-7A72-E7ACBE35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39AF-8D67-DFEE-832A-E52219F1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96590-EAF7-DB21-A9CB-25390603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62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7EC2-48D6-E844-DCDF-0765A1AC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97960-31B3-5E79-2239-DED4E76E2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C012E-7B98-9D26-5DBB-B64D9430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9CC2-302F-2054-3037-7EF89D94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77A8-E5C0-DAE9-26ED-FDAA319A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7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28F64-40E4-210D-AA9F-DF7425DBD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B45AE-C335-E32C-8ED8-BEDD6C8F0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FCF7A-C211-72A3-FFD1-382FA9F2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1621-BAC7-0D7F-BCCD-B4F633C0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63370-81E6-8963-DFDC-FF43594B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4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B057-269B-C87B-37EB-4E985759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EFB78-0DD3-554A-8758-95EA51861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8528-C78B-E109-5694-B3F7621C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9370E-8EF4-8A70-D6CC-731309D3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EE69F-2F0D-C163-8B5A-EFACA718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3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6E8A-E9E4-C1BB-BE73-D1B8AB2F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C64CE-5136-ED19-DC28-A2F026541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96995-8E17-F7A0-A234-CE08CD7A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8D9BC-59CA-6A26-BF17-2AFFFF0A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A418F-E789-D4D6-1891-CE86C15E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0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4713-DE90-9124-00B9-4AE908AF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03A5-C07E-8DAB-7135-5A75FAEED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9C6F7-BDBC-87C7-477D-59CCD1546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7830E-1F5B-1068-BE00-C5348890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2CACB-3CE7-6E2D-F821-1A640D55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95544-EDBE-E417-359B-41D323F5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7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B677-ECD6-55B1-4E7F-A58FD6EF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3AABB-3FB4-17C3-0319-977792E5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D0111-8EE4-ABC8-E172-CCAC5BA34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7F612-0D7D-69EA-25E6-D3E9632EA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97BEF-7CA8-6EDA-9ED8-2047341FB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71090-3A90-DF08-3202-ED76302E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EF141-B4C1-DCD6-69A1-755AFADE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92886-F539-EF02-F79A-1251A2D3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5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DA04-DD68-B1BD-025C-2E4386F1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5525E-162F-C2E8-DFEB-3D22AC4D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31EFC-5385-5293-10D4-949ABAA2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45699-0AD4-0661-4903-21A921E8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1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C04E0-8F1A-8D6C-E6CA-1FB20875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DD56E-E57A-0431-9644-2C028019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9E7E0-8B43-6934-7B55-8DA660E9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9281-EFE0-1F72-8983-4F5B2379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94911-786F-046A-524F-6D18DA8B0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C1B28-5A69-036E-CAC7-F37080385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C2BBB-AAD3-8D3B-3797-37DBF544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5BF25-1E2B-0DB4-C9FF-B109601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BF27A-4452-B5D5-424F-1190E46A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1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0108-D464-752E-8B9E-FBD9D15C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5C6DD-D1DD-9415-807A-951770689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3F9F-A56E-72B0-E45B-688C32A08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A98AF-DDF0-B8CB-FF3D-EAA3ADF3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0362C-6CB3-F5AE-36F2-70ED59F4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B33F1-EEF2-0EA9-BFB1-CECB41F4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7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6F0B8-AAC0-2935-5CC9-F654426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0A1E3-6A91-CA28-E144-60AC92D9B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F2C79-E706-6975-C04B-1674F2FE3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64EE-ED0A-4064-B951-80EB98F5D558}" type="datetimeFigureOut">
              <a:rPr lang="en-GB" smtClean="0"/>
              <a:t>02/03/2023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EDFF9-2CD6-F954-D97A-5A78D4834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2F4BF-60E7-BFAB-EB5D-0AF8585F1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079A-FD14-427A-8577-912C52F993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7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7F2019-CF6E-4F06-9E8B-595142DCA821}"/>
              </a:ext>
            </a:extLst>
          </p:cNvPr>
          <p:cNvSpPr txBox="1"/>
          <p:nvPr/>
        </p:nvSpPr>
        <p:spPr>
          <a:xfrm>
            <a:off x="4337617" y="548680"/>
            <a:ext cx="3516765" cy="5570756"/>
          </a:xfrm>
          <a:prstGeom prst="rect">
            <a:avLst/>
          </a:prstGeom>
          <a:solidFill>
            <a:srgbClr val="CCFFFF">
              <a:alpha val="61961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3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3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Finance</a:t>
            </a:r>
          </a:p>
          <a:p>
            <a:pPr algn="ctr"/>
            <a:r>
              <a:rPr lang="en-GB" sz="3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2023</a:t>
            </a:r>
          </a:p>
          <a:p>
            <a:pPr algn="ctr"/>
            <a:endParaRPr lang="en-GB" sz="3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3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3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3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GB" sz="32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32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Sally Armstrong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1D28D-C6FE-4762-9B1C-E4FE41922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530" y="2636912"/>
            <a:ext cx="2637635" cy="3482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88EEE-D1E1-6B5B-6109-68494A67F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34" y="2636912"/>
            <a:ext cx="2879579" cy="34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4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7CFC4C-B2E5-EEE0-9258-BA3659AA0AD5}"/>
              </a:ext>
            </a:extLst>
          </p:cNvPr>
          <p:cNvSpPr/>
          <p:nvPr/>
        </p:nvSpPr>
        <p:spPr>
          <a:xfrm>
            <a:off x="4601617" y="177880"/>
            <a:ext cx="7490856" cy="403022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1F51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Household income of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£55000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1F51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outside London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£55000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£25000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£30000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Divide by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£7.01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£4279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1F51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loan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£9978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£4279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£5699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1F51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receivable</a:t>
            </a:r>
            <a:endParaRPr lang="en-GB" sz="4000" dirty="0">
              <a:solidFill>
                <a:srgbClr val="FF00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0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9EAE2D-12E5-5F76-EAF4-2ECAF331AD32}"/>
              </a:ext>
            </a:extLst>
          </p:cNvPr>
          <p:cNvSpPr/>
          <p:nvPr/>
        </p:nvSpPr>
        <p:spPr>
          <a:xfrm>
            <a:off x="7867331" y="271187"/>
            <a:ext cx="4159828" cy="9231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</a:rPr>
              <a:t>Parental contribution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AD784C-4E32-7732-E9D5-EACDB06E0921}"/>
              </a:ext>
            </a:extLst>
          </p:cNvPr>
          <p:cNvSpPr/>
          <p:nvPr/>
        </p:nvSpPr>
        <p:spPr>
          <a:xfrm>
            <a:off x="3829474" y="1497564"/>
            <a:ext cx="6872738" cy="131561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</a:rPr>
              <a:t>Household income up to £42875 – none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6852-A701-FCA2-F844-7546FB11BDB0}"/>
              </a:ext>
            </a:extLst>
          </p:cNvPr>
          <p:cNvSpPr/>
          <p:nvPr/>
        </p:nvSpPr>
        <p:spPr>
          <a:xfrm>
            <a:off x="305613" y="3433665"/>
            <a:ext cx="6011211" cy="284272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</a:rPr>
              <a:t>Increases up to thresholds of:</a:t>
            </a:r>
          </a:p>
          <a:p>
            <a:endParaRPr lang="en-GB" sz="1200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London: £62343</a:t>
            </a:r>
          </a:p>
          <a:p>
            <a:endParaRPr lang="en-GB" sz="14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London: £70040</a:t>
            </a:r>
          </a:p>
          <a:p>
            <a:endParaRPr lang="en-GB" sz="14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home: £58291</a:t>
            </a:r>
            <a:endParaRPr lang="en-GB" sz="3200" dirty="0">
              <a:solidFill>
                <a:srgbClr val="007DB5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rgbClr val="007DB5"/>
              </a:solidFill>
              <a:latin typeface="Verdana" pitchFamily="34" charset="0"/>
            </a:endParaRPr>
          </a:p>
          <a:p>
            <a:pPr algn="ctr"/>
            <a:endParaRPr lang="en-GB" sz="3200" dirty="0">
              <a:solidFill>
                <a:srgbClr val="007DB5"/>
              </a:solidFill>
              <a:latin typeface="Verdana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91536B-3330-41B8-65A8-21CA900985E8}"/>
              </a:ext>
            </a:extLst>
          </p:cNvPr>
          <p:cNvSpPr/>
          <p:nvPr/>
        </p:nvSpPr>
        <p:spPr>
          <a:xfrm>
            <a:off x="6614592" y="4044821"/>
            <a:ext cx="5271795" cy="223157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tlCol="0" anchor="t" anchorCtr="0"/>
          <a:lstStyle/>
          <a:p>
            <a:endParaRPr lang="en-GB" sz="800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London: £2778</a:t>
            </a:r>
          </a:p>
          <a:p>
            <a:endParaRPr lang="en-GB" sz="14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London: £3943</a:t>
            </a:r>
          </a:p>
          <a:p>
            <a:endParaRPr lang="en-GB" sz="14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home: £2178</a:t>
            </a:r>
            <a:endParaRPr lang="en-GB" sz="3200" dirty="0">
              <a:solidFill>
                <a:srgbClr val="007DB5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rgbClr val="007DB5"/>
              </a:solidFill>
              <a:latin typeface="Verdana" pitchFamily="34" charset="0"/>
            </a:endParaRPr>
          </a:p>
          <a:p>
            <a:pPr algn="ctr"/>
            <a:endParaRPr lang="en-GB" sz="3200" dirty="0">
              <a:solidFill>
                <a:srgbClr val="007DB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A85D91-90B0-5DD1-00BA-47EAAB774C83}"/>
              </a:ext>
            </a:extLst>
          </p:cNvPr>
          <p:cNvSpPr/>
          <p:nvPr/>
        </p:nvSpPr>
        <p:spPr>
          <a:xfrm>
            <a:off x="4601617" y="177880"/>
            <a:ext cx="7490856" cy="403022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1F51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Household income of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£55000</a:t>
            </a:r>
            <a:r>
              <a:rPr lang="en-GB" sz="2800" kern="0" dirty="0">
                <a:solidFill>
                  <a:srgbClr val="007DB5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1F51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outside London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£55000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£42875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£12125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7DB5"/>
              </a:solidFill>
              <a:effectLst/>
              <a:uLnTx/>
              <a:uFillTx/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Divide by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£7.01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7DB5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£1729.67 (round up)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srgbClr val="001F51"/>
                </a:solidFill>
                <a:latin typeface="Lato" panose="020F0502020204030203" pitchFamily="34" charset="0"/>
                <a:ea typeface="Verdana" panose="020B0604030504040204" pitchFamily="34" charset="0"/>
              </a:rPr>
              <a:t>Contribution = £1730</a:t>
            </a:r>
            <a:endParaRPr lang="en-GB" sz="4000" dirty="0">
              <a:solidFill>
                <a:srgbClr val="FF00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11671-846E-A10B-88D3-CEE9E81F5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82" y="195943"/>
            <a:ext cx="10161036" cy="6466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AD2AC8-B736-3A91-6872-AA4A3DBF3A5E}"/>
              </a:ext>
            </a:extLst>
          </p:cNvPr>
          <p:cNvSpPr txBox="1"/>
          <p:nvPr/>
        </p:nvSpPr>
        <p:spPr>
          <a:xfrm>
            <a:off x="3674030" y="27667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Income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F4599-F6D0-20AF-84D5-5E62561358E5}"/>
              </a:ext>
            </a:extLst>
          </p:cNvPr>
          <p:cNvSpPr txBox="1"/>
          <p:nvPr/>
        </p:nvSpPr>
        <p:spPr>
          <a:xfrm>
            <a:off x="6096000" y="27667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Assessed contribution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94453-6A22-D9DB-F339-74D4071A2D4A}"/>
              </a:ext>
            </a:extLst>
          </p:cNvPr>
          <p:cNvSpPr/>
          <p:nvPr/>
        </p:nvSpPr>
        <p:spPr>
          <a:xfrm>
            <a:off x="1015481" y="5510537"/>
            <a:ext cx="10161035" cy="227789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9EAE2D-12E5-5F76-EAF4-2ECAF331AD32}"/>
              </a:ext>
            </a:extLst>
          </p:cNvPr>
          <p:cNvSpPr/>
          <p:nvPr/>
        </p:nvSpPr>
        <p:spPr>
          <a:xfrm>
            <a:off x="7867331" y="271187"/>
            <a:ext cx="4159828" cy="9231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</a:rPr>
              <a:t>Other support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34972E-C408-51F8-E1D3-9A90FEEA241C}"/>
              </a:ext>
            </a:extLst>
          </p:cNvPr>
          <p:cNvSpPr/>
          <p:nvPr/>
        </p:nvSpPr>
        <p:spPr>
          <a:xfrm>
            <a:off x="307911" y="1754154"/>
            <a:ext cx="8824214" cy="381537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1F51"/>
              </a:buClr>
              <a:buSzPct val="120000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</a:rPr>
              <a:t>University and college bursaries and scholarships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1F51"/>
              </a:buClr>
              <a:buSzPct val="120000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</a:rPr>
              <a:t>NHS Funding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1F51"/>
              </a:buClr>
              <a:buSzPct val="120000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</a:rPr>
              <a:t>Extra help for students in special circumstances, for example students with a disability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1F51"/>
              </a:buClr>
              <a:buSzPct val="120000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</a:rPr>
              <a:t>Support for part-time courses.</a:t>
            </a:r>
          </a:p>
          <a:p>
            <a:endParaRPr lang="en-GB" sz="3600" dirty="0">
              <a:solidFill>
                <a:srgbClr val="007DB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7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9EAE2D-12E5-5F76-EAF4-2ECAF331AD32}"/>
              </a:ext>
            </a:extLst>
          </p:cNvPr>
          <p:cNvSpPr/>
          <p:nvPr/>
        </p:nvSpPr>
        <p:spPr>
          <a:xfrm>
            <a:off x="7867331" y="271187"/>
            <a:ext cx="4159828" cy="9231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B22C6-42D4-53FE-D140-F83411E35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99" y="0"/>
            <a:ext cx="795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9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9EAE2D-12E5-5F76-EAF4-2ECAF331AD32}"/>
              </a:ext>
            </a:extLst>
          </p:cNvPr>
          <p:cNvSpPr/>
          <p:nvPr/>
        </p:nvSpPr>
        <p:spPr>
          <a:xfrm>
            <a:off x="7867331" y="271187"/>
            <a:ext cx="4159828" cy="9231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217A4-9B42-C3EF-08C4-B89223F7A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84" y="0"/>
            <a:ext cx="8816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2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9EAE2D-12E5-5F76-EAF4-2ECAF331AD32}"/>
              </a:ext>
            </a:extLst>
          </p:cNvPr>
          <p:cNvSpPr/>
          <p:nvPr/>
        </p:nvSpPr>
        <p:spPr>
          <a:xfrm>
            <a:off x="7867331" y="271187"/>
            <a:ext cx="4159828" cy="9231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0000"/>
              </a:solidFill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8603B-8E4C-E86E-7FE5-D24FBB68F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3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9EAE2D-12E5-5F76-EAF4-2ECAF331AD32}"/>
              </a:ext>
            </a:extLst>
          </p:cNvPr>
          <p:cNvSpPr/>
          <p:nvPr/>
        </p:nvSpPr>
        <p:spPr>
          <a:xfrm>
            <a:off x="7867331" y="271187"/>
            <a:ext cx="4159828" cy="9231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</a:rPr>
              <a:t>Repaying the loans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DFA52C-CD0D-C31C-BA55-33B98B947E50}"/>
              </a:ext>
            </a:extLst>
          </p:cNvPr>
          <p:cNvSpPr/>
          <p:nvPr/>
        </p:nvSpPr>
        <p:spPr>
          <a:xfrm>
            <a:off x="307911" y="1754154"/>
            <a:ext cx="10273003" cy="301378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001F51"/>
              </a:buClr>
              <a:defRPr/>
            </a:pPr>
            <a:r>
              <a:rPr lang="en-GB" sz="2600" dirty="0">
                <a:solidFill>
                  <a:srgbClr val="FF0000"/>
                </a:solidFill>
                <a:latin typeface="Lato" panose="020F0502020204030203" pitchFamily="34" charset="0"/>
                <a:cs typeface="Arial" pitchFamily="34" charset="0"/>
              </a:rPr>
              <a:t>Paid on earnings over £25000</a:t>
            </a:r>
          </a:p>
          <a:p>
            <a:pPr>
              <a:buClr>
                <a:srgbClr val="001F51"/>
              </a:buClr>
              <a:defRPr/>
            </a:pPr>
            <a:endParaRPr lang="en-GB" sz="1100" dirty="0">
              <a:solidFill>
                <a:srgbClr val="FF0000"/>
              </a:solidFill>
              <a:latin typeface="Lato" panose="020F0502020204030203" pitchFamily="34" charset="0"/>
              <a:cs typeface="Arial" pitchFamily="34" charset="0"/>
            </a:endParaRPr>
          </a:p>
          <a:p>
            <a:pPr eaLnBrk="1" hangingPunct="1">
              <a:buClr>
                <a:srgbClr val="001F51"/>
              </a:buClr>
              <a:defRPr/>
            </a:pPr>
            <a:r>
              <a:rPr lang="en-GB" sz="2600" dirty="0">
                <a:solidFill>
                  <a:srgbClr val="FF0000"/>
                </a:solidFill>
                <a:latin typeface="Lato" panose="020F0502020204030203" pitchFamily="34" charset="0"/>
              </a:rPr>
              <a:t>9% of income over threshold</a:t>
            </a:r>
          </a:p>
          <a:p>
            <a:pPr eaLnBrk="1" hangingPunct="1">
              <a:buClr>
                <a:srgbClr val="001F51"/>
              </a:buClr>
              <a:defRPr/>
            </a:pPr>
            <a:endParaRPr lang="en-GB" sz="1100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eaLnBrk="1" hangingPunct="1">
              <a:buClr>
                <a:srgbClr val="001F51"/>
              </a:buClr>
              <a:defRPr/>
            </a:pPr>
            <a:r>
              <a:rPr lang="en-GB" sz="2600" dirty="0">
                <a:solidFill>
                  <a:srgbClr val="FF0000"/>
                </a:solidFill>
                <a:latin typeface="Lato" panose="020F0502020204030203" pitchFamily="34" charset="0"/>
              </a:rPr>
              <a:t>Deducted from salary through the tax system</a:t>
            </a:r>
          </a:p>
          <a:p>
            <a:pPr eaLnBrk="1" hangingPunct="1">
              <a:buClr>
                <a:srgbClr val="001F51"/>
              </a:buClr>
              <a:defRPr/>
            </a:pPr>
            <a:endParaRPr lang="en-GB" sz="1100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eaLnBrk="1" hangingPunct="1">
              <a:buClr>
                <a:srgbClr val="001F51"/>
              </a:buClr>
              <a:buSzPct val="125000"/>
              <a:defRPr/>
            </a:pPr>
            <a:r>
              <a:rPr lang="en-GB" sz="2600" dirty="0">
                <a:solidFill>
                  <a:srgbClr val="FF0000"/>
                </a:solidFill>
                <a:latin typeface="Lato" panose="020F0502020204030203" pitchFamily="34" charset="0"/>
              </a:rPr>
              <a:t>Any outstanding balance written off by government after 40 years</a:t>
            </a:r>
          </a:p>
          <a:p>
            <a:pPr eaLnBrk="1" hangingPunct="1">
              <a:buClr>
                <a:srgbClr val="001F51"/>
              </a:buClr>
              <a:buSzPct val="125000"/>
              <a:defRPr/>
            </a:pPr>
            <a:endParaRPr lang="en-GB" sz="1100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eaLnBrk="1" hangingPunct="1">
              <a:buClr>
                <a:srgbClr val="001F51"/>
              </a:buClr>
              <a:buSzPct val="125000"/>
              <a:defRPr/>
            </a:pPr>
            <a:r>
              <a:rPr lang="en-GB" sz="2600" dirty="0">
                <a:solidFill>
                  <a:srgbClr val="FF0000"/>
                </a:solidFill>
                <a:latin typeface="Lato" panose="020F0502020204030203" pitchFamily="34" charset="0"/>
              </a:rPr>
              <a:t>Interest at RPI</a:t>
            </a: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1F51"/>
              </a:buClr>
              <a:buSzPct val="120000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0"/>
            </a:endParaRPr>
          </a:p>
          <a:p>
            <a:endParaRPr lang="en-GB" sz="3600" dirty="0">
              <a:solidFill>
                <a:srgbClr val="007DB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2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87E065-760F-D314-6AAB-175834E66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84662"/>
              </p:ext>
            </p:extLst>
          </p:nvPr>
        </p:nvGraphicFramePr>
        <p:xfrm>
          <a:off x="618119" y="210788"/>
          <a:ext cx="10955761" cy="6436424"/>
        </p:xfrm>
        <a:graphic>
          <a:graphicData uri="http://schemas.openxmlformats.org/drawingml/2006/table">
            <a:tbl>
              <a:tblPr/>
              <a:tblGrid>
                <a:gridCol w="46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6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Annual income before tax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Monthly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salary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Monthly repayment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0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Up to £25,000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£2,083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0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£28,000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£2,333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£22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0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£29,500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£2,458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£33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0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£31,000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£2,583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Calibri"/>
                          <a:cs typeface="Times New Roman"/>
                        </a:rPr>
                        <a:t>£45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00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£33,000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£2,750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£60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2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F0D36B-5BF9-081A-B24A-875E4FC41969}"/>
              </a:ext>
            </a:extLst>
          </p:cNvPr>
          <p:cNvSpPr/>
          <p:nvPr/>
        </p:nvSpPr>
        <p:spPr>
          <a:xfrm>
            <a:off x="328197" y="252526"/>
            <a:ext cx="3571999" cy="9511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Lato" panose="020F0502020204030203" pitchFamily="34" charset="0"/>
              </a:rPr>
              <a:t>Session content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BE018B-CB46-4722-4513-B23ECDDD3125}"/>
              </a:ext>
            </a:extLst>
          </p:cNvPr>
          <p:cNvSpPr/>
          <p:nvPr/>
        </p:nvSpPr>
        <p:spPr>
          <a:xfrm>
            <a:off x="5150498" y="252526"/>
            <a:ext cx="6522098" cy="378762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Lato" panose="020F0502020204030203" pitchFamily="34" charset="0"/>
              </a:rPr>
              <a:t>Student Finance Package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Lato" panose="020F0502020204030203" pitchFamily="34" charset="0"/>
              </a:rPr>
              <a:t>How to apply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Lato" panose="020F0502020204030203" pitchFamily="34" charset="0"/>
              </a:rPr>
              <a:t>Repayment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Lato" panose="020F050202020403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91263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B6F5DE-4277-1281-815A-CE072327B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18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D2D94-F6D8-CAF6-D2BC-27BAEF6F1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5" y="0"/>
            <a:ext cx="10627567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1AAE25-D91C-E0B4-682D-FFC81D818CA3}"/>
              </a:ext>
            </a:extLst>
          </p:cNvPr>
          <p:cNvSpPr/>
          <p:nvPr/>
        </p:nvSpPr>
        <p:spPr>
          <a:xfrm>
            <a:off x="998764" y="5355771"/>
            <a:ext cx="2406910" cy="1604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33D8F2-E73A-F6CE-6C9B-5DAD31173407}"/>
              </a:ext>
            </a:extLst>
          </p:cNvPr>
          <p:cNvSpPr/>
          <p:nvPr/>
        </p:nvSpPr>
        <p:spPr>
          <a:xfrm>
            <a:off x="3254929" y="242595"/>
            <a:ext cx="8790892" cy="468174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buFont typeface="Arial" pitchFamily="34" charset="0"/>
              <a:buNone/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</a:rPr>
              <a:t>gov.uk/student-finance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buFont typeface="Arial" pitchFamily="34" charset="0"/>
              <a:buNone/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</a:rPr>
              <a:t>studentfinance.campaign.gov.uk/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Verdana" panose="020B0604030504040204" pitchFamily="34" charset="0"/>
              </a:rPr>
              <a:t>thescholarshiphub.org.uk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</a:rPr>
              <a:t>moneysavingexpert.com/students/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</a:rPr>
              <a:t>www.gov.uk/disabled-students-allowance-dsa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</a:rPr>
              <a:t>www.nhsbsa.nhs.uk/nhs-learning-support-fund-lsf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rgbClr val="001F51"/>
              </a:buClr>
              <a:buSzPct val="125000"/>
              <a:buFont typeface="Arial" pitchFamily="34" charset="0"/>
              <a:buNone/>
            </a:pPr>
            <a:endParaRPr lang="en-GB" sz="40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3F2B25-578C-25C2-5CEB-E73A435703C5}"/>
              </a:ext>
            </a:extLst>
          </p:cNvPr>
          <p:cNvSpPr/>
          <p:nvPr/>
        </p:nvSpPr>
        <p:spPr>
          <a:xfrm>
            <a:off x="7885992" y="5757588"/>
            <a:ext cx="4159828" cy="9231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5354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6F4433-54E7-9B7B-4DE2-1047B2927049}"/>
              </a:ext>
            </a:extLst>
          </p:cNvPr>
          <p:cNvSpPr/>
          <p:nvPr/>
        </p:nvSpPr>
        <p:spPr>
          <a:xfrm>
            <a:off x="262883" y="242595"/>
            <a:ext cx="2974839" cy="79310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Lato" panose="020F0502020204030203" pitchFamily="34" charset="0"/>
              </a:rPr>
              <a:t>Qualifying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09A7D3-EEEF-13AA-94E0-A680CB552680}"/>
              </a:ext>
            </a:extLst>
          </p:cNvPr>
          <p:cNvSpPr/>
          <p:nvPr/>
        </p:nvSpPr>
        <p:spPr>
          <a:xfrm>
            <a:off x="4351013" y="639146"/>
            <a:ext cx="7674357" cy="274123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>
              <a:spcBef>
                <a:spcPct val="20000"/>
              </a:spcBef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</a:rPr>
              <a:t>There are three main conditions a student has to meet: </a:t>
            </a:r>
          </a:p>
          <a:p>
            <a:pPr>
              <a:spcBef>
                <a:spcPct val="20000"/>
              </a:spcBef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</a:rPr>
              <a:t>They must be personally eligible</a:t>
            </a:r>
          </a:p>
          <a:p>
            <a:pPr>
              <a:spcBef>
                <a:spcPct val="20000"/>
              </a:spcBef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</a:rPr>
              <a:t>The course must be eligible</a:t>
            </a:r>
          </a:p>
          <a:p>
            <a:pPr>
              <a:spcBef>
                <a:spcPct val="20000"/>
              </a:spcBef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</a:rPr>
              <a:t>The university or college must also be eligible</a:t>
            </a:r>
          </a:p>
        </p:txBody>
      </p:sp>
    </p:spTree>
    <p:extLst>
      <p:ext uri="{BB962C8B-B14F-4D97-AF65-F5344CB8AC3E}">
        <p14:creationId xmlns:p14="http://schemas.microsoft.com/office/powerpoint/2010/main" val="37252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9A58D3-2521-D792-98C9-46BC2E0922F4}"/>
              </a:ext>
            </a:extLst>
          </p:cNvPr>
          <p:cNvSpPr/>
          <p:nvPr/>
        </p:nvSpPr>
        <p:spPr>
          <a:xfrm>
            <a:off x="216232" y="169151"/>
            <a:ext cx="3935891" cy="69919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3600" dirty="0">
                <a:solidFill>
                  <a:srgbClr val="FF0000"/>
                </a:solidFill>
                <a:latin typeface="Lato" panose="020F0502020204030203" pitchFamily="34" charset="0"/>
              </a:rPr>
              <a:t>What is available?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180452-DE3D-C3F9-1460-7EE248DFCA62}"/>
              </a:ext>
            </a:extLst>
          </p:cNvPr>
          <p:cNvSpPr/>
          <p:nvPr/>
        </p:nvSpPr>
        <p:spPr>
          <a:xfrm>
            <a:off x="5238893" y="515060"/>
            <a:ext cx="6590556" cy="361417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>
              <a:spcBef>
                <a:spcPct val="20000"/>
              </a:spcBef>
              <a:buClr>
                <a:srgbClr val="001F51"/>
              </a:buClr>
              <a:buSzPct val="120000"/>
              <a:defRPr/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</a:rPr>
              <a:t>Tuition Fee Loan</a:t>
            </a:r>
          </a:p>
          <a:p>
            <a:pPr>
              <a:spcBef>
                <a:spcPct val="20000"/>
              </a:spcBef>
              <a:buClr>
                <a:srgbClr val="001F51"/>
              </a:buClr>
              <a:buSzPct val="120000"/>
              <a:defRPr/>
            </a:pPr>
            <a:endParaRPr lang="en-GB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>
              <a:spcBef>
                <a:spcPct val="20000"/>
              </a:spcBef>
              <a:buClr>
                <a:srgbClr val="001F51"/>
              </a:buClr>
              <a:buSzPct val="120000"/>
              <a:defRPr/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</a:rPr>
              <a:t>Maintenance Loan</a:t>
            </a:r>
          </a:p>
          <a:p>
            <a:pPr>
              <a:spcBef>
                <a:spcPct val="20000"/>
              </a:spcBef>
              <a:buClr>
                <a:srgbClr val="001F51"/>
              </a:buClr>
              <a:buSzPct val="120000"/>
              <a:defRPr/>
            </a:pPr>
            <a:endParaRPr lang="en-GB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>
              <a:spcBef>
                <a:spcPct val="20000"/>
              </a:spcBef>
              <a:buClr>
                <a:srgbClr val="001F51"/>
              </a:buClr>
              <a:buSzPct val="120000"/>
              <a:defRPr/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</a:rPr>
              <a:t>University or College Bursaries and Scholarships</a:t>
            </a:r>
          </a:p>
          <a:p>
            <a:pPr>
              <a:spcBef>
                <a:spcPct val="20000"/>
              </a:spcBef>
              <a:buClr>
                <a:srgbClr val="001F51"/>
              </a:buClr>
              <a:buSzPct val="120000"/>
              <a:defRPr/>
            </a:pPr>
            <a:endParaRPr lang="en-GB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>
              <a:spcBef>
                <a:spcPct val="20000"/>
              </a:spcBef>
              <a:buClr>
                <a:srgbClr val="001F51"/>
              </a:buClr>
              <a:buSzPct val="120000"/>
              <a:defRPr/>
            </a:pP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</a:rPr>
              <a:t>Extra support for 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4547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E78D79-4C3B-A705-D245-9FE5FEDE0384}"/>
              </a:ext>
            </a:extLst>
          </p:cNvPr>
          <p:cNvSpPr/>
          <p:nvPr/>
        </p:nvSpPr>
        <p:spPr>
          <a:xfrm>
            <a:off x="7941977" y="588427"/>
            <a:ext cx="3553338" cy="90447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Lato" panose="020F0502020204030203" pitchFamily="34" charset="0"/>
              </a:rPr>
              <a:t>Tuition fee loan</a:t>
            </a:r>
          </a:p>
        </p:txBody>
      </p:sp>
    </p:spTree>
    <p:extLst>
      <p:ext uri="{BB962C8B-B14F-4D97-AF65-F5344CB8AC3E}">
        <p14:creationId xmlns:p14="http://schemas.microsoft.com/office/powerpoint/2010/main" val="2648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DE518D-C363-936C-A954-EFD347C0BCD8}"/>
              </a:ext>
            </a:extLst>
          </p:cNvPr>
          <p:cNvSpPr/>
          <p:nvPr/>
        </p:nvSpPr>
        <p:spPr>
          <a:xfrm>
            <a:off x="6494106" y="597758"/>
            <a:ext cx="5318449" cy="9231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  <a:latin typeface="Lato" panose="020F0502020204030203" pitchFamily="34" charset="0"/>
              </a:rPr>
              <a:t>What is household income?</a:t>
            </a:r>
          </a:p>
        </p:txBody>
      </p:sp>
    </p:spTree>
    <p:extLst>
      <p:ext uri="{BB962C8B-B14F-4D97-AF65-F5344CB8AC3E}">
        <p14:creationId xmlns:p14="http://schemas.microsoft.com/office/powerpoint/2010/main" val="149355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9B1818-A6F7-71A6-F8A1-F30A6AEFE26A}"/>
              </a:ext>
            </a:extLst>
          </p:cNvPr>
          <p:cNvSpPr/>
          <p:nvPr/>
        </p:nvSpPr>
        <p:spPr>
          <a:xfrm>
            <a:off x="7587413" y="457799"/>
            <a:ext cx="4001207" cy="9511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Lato" panose="020F0502020204030203" pitchFamily="34" charset="0"/>
              </a:rPr>
              <a:t>Maintenance loan</a:t>
            </a:r>
          </a:p>
        </p:txBody>
      </p:sp>
    </p:spTree>
    <p:extLst>
      <p:ext uri="{BB962C8B-B14F-4D97-AF65-F5344CB8AC3E}">
        <p14:creationId xmlns:p14="http://schemas.microsoft.com/office/powerpoint/2010/main" val="389832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0B5982-9E7C-9D97-14F2-6564AE34F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94310"/>
              </p:ext>
            </p:extLst>
          </p:nvPr>
        </p:nvGraphicFramePr>
        <p:xfrm>
          <a:off x="353008" y="244058"/>
          <a:ext cx="11485984" cy="6369884"/>
        </p:xfrm>
        <a:graphic>
          <a:graphicData uri="http://schemas.openxmlformats.org/drawingml/2006/table">
            <a:tbl>
              <a:tblPr/>
              <a:tblGrid>
                <a:gridCol w="4065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3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2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</a:pPr>
                      <a:endParaRPr lang="en-GB" sz="700" dirty="0">
                        <a:effectLst/>
                        <a:latin typeface="Calibri"/>
                      </a:endParaRPr>
                    </a:p>
                  </a:txBody>
                  <a:tcPr marL="43750" marR="43750" marT="21875" marB="21875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All eligible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students can apply for this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" marR="6310" marT="631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Depending on household income you could also get up to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Max. Loan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" marR="6310" marT="631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2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Studying outside of London and not living with parents</a:t>
                      </a:r>
                      <a:endParaRPr lang="en-GB" sz="11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£4,561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£5,327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£9,978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2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Studying in London and not living with parents</a:t>
                      </a:r>
                      <a:endParaRPr lang="en-GB" sz="11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£6,485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£6,537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£13,022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Living in parents’ home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£3,698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£4,702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kern="12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Times New Roman"/>
                          <a:cs typeface="Arial"/>
                        </a:rPr>
                        <a:t>£8,400</a:t>
                      </a:r>
                      <a:endParaRPr lang="en-GB" sz="1200" dirty="0">
                        <a:effectLst/>
                        <a:latin typeface="Lato" panose="020F0502020204030203" pitchFamily="34" charset="0"/>
                        <a:ea typeface="Calibri"/>
                        <a:cs typeface="Times New Roman"/>
                      </a:endParaRP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Overseas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Lato" panose="020F05020202040302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3750" marR="43750" marT="21875" marB="21875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£5,524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£5,903</a:t>
                      </a:r>
                    </a:p>
                  </a:txBody>
                  <a:tcPr marL="43750" marR="43750" marT="21875" marB="21875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£11,427</a:t>
                      </a:r>
                    </a:p>
                  </a:txBody>
                  <a:tcPr marL="6310" marR="6310" marT="631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  <a:alpha val="9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15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405B77-7210-ADC8-663B-EFC896ADE385}"/>
              </a:ext>
            </a:extLst>
          </p:cNvPr>
          <p:cNvSpPr/>
          <p:nvPr/>
        </p:nvSpPr>
        <p:spPr>
          <a:xfrm>
            <a:off x="85602" y="168552"/>
            <a:ext cx="8915894" cy="274090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with household incomes above the following amounts can only receive unassessed proportion:</a:t>
            </a:r>
          </a:p>
          <a:p>
            <a:endParaRPr lang="en-GB" sz="12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London: £62343</a:t>
            </a:r>
          </a:p>
          <a:p>
            <a:endParaRPr lang="en-GB" sz="12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London: £70040</a:t>
            </a:r>
          </a:p>
          <a:p>
            <a:endParaRPr lang="en-GB" sz="12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home: £58291</a:t>
            </a:r>
            <a:endParaRPr lang="en-GB" sz="2400" dirty="0">
              <a:solidFill>
                <a:srgbClr val="007DB5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3600" dirty="0">
              <a:solidFill>
                <a:srgbClr val="007DB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F16236-9FF0-43EB-1DEC-845323862C42}"/>
              </a:ext>
            </a:extLst>
          </p:cNvPr>
          <p:cNvSpPr/>
          <p:nvPr/>
        </p:nvSpPr>
        <p:spPr>
          <a:xfrm>
            <a:off x="4239492" y="3912919"/>
            <a:ext cx="7835170" cy="256871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Income in between these figures is reduced: </a:t>
            </a:r>
          </a:p>
          <a:p>
            <a:endParaRPr lang="en-GB" sz="12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London: </a:t>
            </a:r>
            <a:r>
              <a:rPr lang="en-GB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£1 for every £7.01 above £25000</a:t>
            </a:r>
            <a:endParaRPr lang="en-GB" sz="24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London: </a:t>
            </a:r>
            <a:r>
              <a:rPr lang="en-GB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£1 for every £6.89 above £25000</a:t>
            </a:r>
            <a:endParaRPr lang="en-GB" sz="24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dirty="0">
              <a:solidFill>
                <a:srgbClr val="FF0000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Lato" panose="020F050202020403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home: </a:t>
            </a:r>
            <a:r>
              <a:rPr lang="en-GB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£1 for every £7.08 above £25000</a:t>
            </a:r>
            <a:endParaRPr lang="en-GB" sz="2400" dirty="0">
              <a:solidFill>
                <a:srgbClr val="007DB5"/>
              </a:solidFill>
              <a:latin typeface="Lato" panose="020F050202020403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3600" dirty="0">
              <a:solidFill>
                <a:srgbClr val="007DB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0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479</Words>
  <Application>Microsoft Office PowerPoint</Application>
  <PresentationFormat>Widescreen</PresentationFormat>
  <Paragraphs>140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Bishop Wordsworths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Armstrong</dc:creator>
  <cp:lastModifiedBy>Sally Armstrong</cp:lastModifiedBy>
  <cp:revision>19</cp:revision>
  <dcterms:created xsi:type="dcterms:W3CDTF">2023-03-01T08:51:21Z</dcterms:created>
  <dcterms:modified xsi:type="dcterms:W3CDTF">2023-03-02T09:19:50Z</dcterms:modified>
</cp:coreProperties>
</file>