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0" r:id="rId2"/>
    <p:sldMasterId id="2147483651" r:id="rId3"/>
    <p:sldMasterId id="2147483652" r:id="rId4"/>
  </p:sldMasterIdLst>
  <p:notesMasterIdLst>
    <p:notesMasterId r:id="rId28"/>
  </p:notesMasterIdLst>
  <p:sldIdLst>
    <p:sldId id="369" r:id="rId5"/>
    <p:sldId id="354" r:id="rId6"/>
    <p:sldId id="340" r:id="rId7"/>
    <p:sldId id="335" r:id="rId8"/>
    <p:sldId id="337" r:id="rId9"/>
    <p:sldId id="355" r:id="rId10"/>
    <p:sldId id="336" r:id="rId11"/>
    <p:sldId id="358" r:id="rId12"/>
    <p:sldId id="363" r:id="rId13"/>
    <p:sldId id="341" r:id="rId14"/>
    <p:sldId id="368" r:id="rId15"/>
    <p:sldId id="323" r:id="rId16"/>
    <p:sldId id="361" r:id="rId17"/>
    <p:sldId id="281" r:id="rId18"/>
    <p:sldId id="350" r:id="rId19"/>
    <p:sldId id="356" r:id="rId20"/>
    <p:sldId id="365" r:id="rId21"/>
    <p:sldId id="357" r:id="rId22"/>
    <p:sldId id="359" r:id="rId23"/>
    <p:sldId id="353" r:id="rId24"/>
    <p:sldId id="366" r:id="rId25"/>
    <p:sldId id="367" r:id="rId26"/>
    <p:sldId id="321" r:id="rId27"/>
  </p:sldIdLst>
  <p:sldSz cx="9144000" cy="6858000" type="screen4x3"/>
  <p:notesSz cx="6797675" cy="99282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D6FF"/>
    <a:srgbClr val="001F51"/>
    <a:srgbClr val="0000FF"/>
    <a:srgbClr val="007DB5"/>
    <a:srgbClr val="6600CC"/>
    <a:srgbClr val="FF00FF"/>
    <a:srgbClr val="FC122E"/>
    <a:srgbClr val="A3E3FF"/>
    <a:srgbClr val="FF9933"/>
    <a:srgbClr val="1D99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85375" autoAdjust="0"/>
  </p:normalViewPr>
  <p:slideViewPr>
    <p:cSldViewPr>
      <p:cViewPr varScale="1">
        <p:scale>
          <a:sx n="36" d="100"/>
          <a:sy n="36" d="100"/>
        </p:scale>
        <p:origin x="135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9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598" y="-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49980E-DB97-47B9-BC10-55D760FCDDF1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2F0E0CD-9F89-4CC5-A0E5-3ABBCAEBF5DB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GB" sz="2800" dirty="0">
              <a:solidFill>
                <a:srgbClr val="FF0000"/>
              </a:solidFill>
            </a:rPr>
            <a:t>RPI plus 3%</a:t>
          </a:r>
        </a:p>
      </dgm:t>
    </dgm:pt>
    <dgm:pt modelId="{9015B371-68BF-4065-B9FF-61338A7C23F2}" type="parTrans" cxnId="{6F60052A-45C4-4321-BF1C-0D1FA4BE4ACD}">
      <dgm:prSet/>
      <dgm:spPr/>
      <dgm:t>
        <a:bodyPr/>
        <a:lstStyle/>
        <a:p>
          <a:endParaRPr lang="en-GB"/>
        </a:p>
      </dgm:t>
    </dgm:pt>
    <dgm:pt modelId="{0B98C244-F1D1-4EAC-AD05-4BFD3773394E}" type="sibTrans" cxnId="{6F60052A-45C4-4321-BF1C-0D1FA4BE4ACD}">
      <dgm:prSet/>
      <dgm:spPr/>
      <dgm:t>
        <a:bodyPr/>
        <a:lstStyle/>
        <a:p>
          <a:endParaRPr lang="en-GB"/>
        </a:p>
      </dgm:t>
    </dgm:pt>
    <dgm:pt modelId="{98819860-E6CB-464A-8773-1FC2D791940D}">
      <dgm:prSet phldrT="[Text]"/>
      <dgm:spPr>
        <a:solidFill>
          <a:srgbClr val="A3E3FF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baseline="0" dirty="0">
              <a:solidFill>
                <a:srgbClr val="007DB5"/>
              </a:solidFill>
            </a:rPr>
            <a:t>Earnings below £25000</a:t>
          </a:r>
        </a:p>
      </dgm:t>
    </dgm:pt>
    <dgm:pt modelId="{8B294E0F-37C7-4173-ACEB-8B7FFDEB7321}" type="parTrans" cxnId="{6FE66179-BA2D-4F3A-84C2-0B8823972F0A}">
      <dgm:prSet/>
      <dgm:spPr/>
      <dgm:t>
        <a:bodyPr/>
        <a:lstStyle/>
        <a:p>
          <a:endParaRPr lang="en-GB"/>
        </a:p>
      </dgm:t>
    </dgm:pt>
    <dgm:pt modelId="{9A4B7E68-2289-4623-826F-68A0CF03D9C1}" type="sibTrans" cxnId="{6FE66179-BA2D-4F3A-84C2-0B8823972F0A}">
      <dgm:prSet/>
      <dgm:spPr/>
      <dgm:t>
        <a:bodyPr/>
        <a:lstStyle/>
        <a:p>
          <a:endParaRPr lang="en-GB"/>
        </a:p>
      </dgm:t>
    </dgm:pt>
    <dgm:pt modelId="{F15BCFF8-724B-4D3E-B6CE-16FE8405C66C}">
      <dgm:prSet phldrT="[Text]" custT="1"/>
      <dgm:spPr>
        <a:solidFill>
          <a:schemeClr val="bg1">
            <a:lumMod val="75000"/>
            <a:alpha val="90000"/>
          </a:schemeClr>
        </a:solidFill>
      </dgm:spPr>
      <dgm:t>
        <a:bodyPr/>
        <a:lstStyle/>
        <a:p>
          <a:r>
            <a:rPr lang="en-GB" sz="2800" dirty="0">
              <a:solidFill>
                <a:srgbClr val="FF0000"/>
              </a:solidFill>
            </a:rPr>
            <a:t>RPI</a:t>
          </a:r>
        </a:p>
      </dgm:t>
    </dgm:pt>
    <dgm:pt modelId="{0071B1F2-B912-4C05-9848-4EB1ECBA198D}" type="parTrans" cxnId="{237D4514-0AA3-43D9-9D1B-0A0EC2082BAD}">
      <dgm:prSet/>
      <dgm:spPr/>
      <dgm:t>
        <a:bodyPr/>
        <a:lstStyle/>
        <a:p>
          <a:endParaRPr lang="en-GB"/>
        </a:p>
      </dgm:t>
    </dgm:pt>
    <dgm:pt modelId="{6D6594DB-E579-48F7-AA83-4FB03372033E}" type="sibTrans" cxnId="{237D4514-0AA3-43D9-9D1B-0A0EC2082BAD}">
      <dgm:prSet/>
      <dgm:spPr/>
      <dgm:t>
        <a:bodyPr/>
        <a:lstStyle/>
        <a:p>
          <a:endParaRPr lang="en-GB"/>
        </a:p>
      </dgm:t>
    </dgm:pt>
    <dgm:pt modelId="{BE41037F-EF99-49A4-A4C0-F513E4513FF0}">
      <dgm:prSet phldrT="[Text]"/>
      <dgm:spPr>
        <a:solidFill>
          <a:srgbClr val="A3E3FF"/>
        </a:solidFill>
      </dgm:spPr>
      <dgm:t>
        <a:bodyPr/>
        <a:lstStyle/>
        <a:p>
          <a:r>
            <a:rPr lang="en-GB" dirty="0">
              <a:solidFill>
                <a:srgbClr val="007DB5"/>
              </a:solidFill>
            </a:rPr>
            <a:t>Earnings between 25,000 and £45,000</a:t>
          </a:r>
        </a:p>
      </dgm:t>
    </dgm:pt>
    <dgm:pt modelId="{A9E2741D-3C87-4039-B6B3-03334B6184D1}" type="parTrans" cxnId="{47A072ED-3700-487F-9628-90927ECB8308}">
      <dgm:prSet/>
      <dgm:spPr/>
      <dgm:t>
        <a:bodyPr/>
        <a:lstStyle/>
        <a:p>
          <a:endParaRPr lang="en-GB"/>
        </a:p>
      </dgm:t>
    </dgm:pt>
    <dgm:pt modelId="{58F5E4EB-A4E7-4020-A0A4-0BDAAC047942}" type="sibTrans" cxnId="{47A072ED-3700-487F-9628-90927ECB8308}">
      <dgm:prSet/>
      <dgm:spPr/>
      <dgm:t>
        <a:bodyPr/>
        <a:lstStyle/>
        <a:p>
          <a:endParaRPr lang="en-GB"/>
        </a:p>
      </dgm:t>
    </dgm:pt>
    <dgm:pt modelId="{D4F5FC04-28B9-4644-955F-4E6CE6CF333B}">
      <dgm:prSet phldrT="[Text]" custT="1"/>
      <dgm:spPr>
        <a:solidFill>
          <a:schemeClr val="bg1">
            <a:lumMod val="75000"/>
            <a:alpha val="90000"/>
          </a:schemeClr>
        </a:solidFill>
      </dgm:spPr>
      <dgm:t>
        <a:bodyPr/>
        <a:lstStyle/>
        <a:p>
          <a:r>
            <a:rPr lang="en-GB" sz="2800" dirty="0">
              <a:solidFill>
                <a:srgbClr val="FF0000"/>
              </a:solidFill>
            </a:rPr>
            <a:t>RPI plus up to 3%</a:t>
          </a:r>
        </a:p>
      </dgm:t>
    </dgm:pt>
    <dgm:pt modelId="{231854D4-4BAF-40CE-B872-482A2594B35F}" type="parTrans" cxnId="{C6EBAA46-B21F-4792-8CC3-10CDA7D05D20}">
      <dgm:prSet/>
      <dgm:spPr/>
      <dgm:t>
        <a:bodyPr/>
        <a:lstStyle/>
        <a:p>
          <a:endParaRPr lang="en-GB"/>
        </a:p>
      </dgm:t>
    </dgm:pt>
    <dgm:pt modelId="{58EBAA93-E740-43F5-AD31-EBA27B8A4B88}" type="sibTrans" cxnId="{C6EBAA46-B21F-4792-8CC3-10CDA7D05D20}">
      <dgm:prSet/>
      <dgm:spPr/>
      <dgm:t>
        <a:bodyPr/>
        <a:lstStyle/>
        <a:p>
          <a:endParaRPr lang="en-GB"/>
        </a:p>
      </dgm:t>
    </dgm:pt>
    <dgm:pt modelId="{69F6BD12-9863-43BE-9D15-DC6DA9495696}">
      <dgm:prSet phldrT="[Text]"/>
      <dgm:spPr>
        <a:solidFill>
          <a:srgbClr val="A3E3FF"/>
        </a:solidFill>
      </dgm:spPr>
      <dgm:t>
        <a:bodyPr/>
        <a:lstStyle/>
        <a:p>
          <a:r>
            <a:rPr lang="en-GB" dirty="0">
              <a:solidFill>
                <a:srgbClr val="007DB5"/>
              </a:solidFill>
            </a:rPr>
            <a:t>Earnings over £45,000</a:t>
          </a:r>
        </a:p>
      </dgm:t>
    </dgm:pt>
    <dgm:pt modelId="{6ED762AA-14AE-45D8-B333-8230B391F221}" type="parTrans" cxnId="{EB8D52F0-3A00-4196-9CDC-482DE66FAB6B}">
      <dgm:prSet/>
      <dgm:spPr/>
      <dgm:t>
        <a:bodyPr/>
        <a:lstStyle/>
        <a:p>
          <a:endParaRPr lang="en-GB"/>
        </a:p>
      </dgm:t>
    </dgm:pt>
    <dgm:pt modelId="{438FBAB2-2AA7-4911-967B-768D5715EF0E}" type="sibTrans" cxnId="{EB8D52F0-3A00-4196-9CDC-482DE66FAB6B}">
      <dgm:prSet/>
      <dgm:spPr/>
      <dgm:t>
        <a:bodyPr/>
        <a:lstStyle/>
        <a:p>
          <a:endParaRPr lang="en-GB"/>
        </a:p>
      </dgm:t>
    </dgm:pt>
    <dgm:pt modelId="{532E1EC7-9AAF-461A-901F-7A4844B6EB3D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GB" sz="2800" dirty="0">
              <a:solidFill>
                <a:srgbClr val="FF0000"/>
              </a:solidFill>
            </a:rPr>
            <a:t>RPI plus 3%</a:t>
          </a:r>
        </a:p>
      </dgm:t>
    </dgm:pt>
    <dgm:pt modelId="{E4581877-06DB-44A7-874F-AA5DC13FEF14}" type="parTrans" cxnId="{BD4B64D3-DBD7-4AA3-9346-9744458E8CE9}">
      <dgm:prSet/>
      <dgm:spPr/>
      <dgm:t>
        <a:bodyPr/>
        <a:lstStyle/>
        <a:p>
          <a:endParaRPr lang="en-GB"/>
        </a:p>
      </dgm:t>
    </dgm:pt>
    <dgm:pt modelId="{BFDFF315-FA72-495D-873D-A2B5F8EC0731}" type="sibTrans" cxnId="{BD4B64D3-DBD7-4AA3-9346-9744458E8CE9}">
      <dgm:prSet/>
      <dgm:spPr/>
      <dgm:t>
        <a:bodyPr/>
        <a:lstStyle/>
        <a:p>
          <a:endParaRPr lang="en-GB"/>
        </a:p>
      </dgm:t>
    </dgm:pt>
    <dgm:pt modelId="{F097A598-1C98-4576-85F5-3A2209DAC80F}">
      <dgm:prSet phldrT="[Text]"/>
      <dgm:spPr>
        <a:solidFill>
          <a:srgbClr val="A3E3FF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baseline="0" dirty="0">
              <a:solidFill>
                <a:srgbClr val="007DB5"/>
              </a:solidFill>
            </a:rPr>
            <a:t>Whilst studying</a:t>
          </a:r>
        </a:p>
      </dgm:t>
    </dgm:pt>
    <dgm:pt modelId="{EF4388AE-21B3-428A-A350-2C6FB1630F32}" type="sibTrans" cxnId="{6EB558F6-30FB-47BE-A0C0-BD1E9D43F9F1}">
      <dgm:prSet/>
      <dgm:spPr/>
      <dgm:t>
        <a:bodyPr/>
        <a:lstStyle/>
        <a:p>
          <a:endParaRPr lang="en-GB"/>
        </a:p>
      </dgm:t>
    </dgm:pt>
    <dgm:pt modelId="{8C706DF2-FB82-488A-BE37-BC24AF7CF5E2}" type="parTrans" cxnId="{6EB558F6-30FB-47BE-A0C0-BD1E9D43F9F1}">
      <dgm:prSet/>
      <dgm:spPr/>
      <dgm:t>
        <a:bodyPr/>
        <a:lstStyle/>
        <a:p>
          <a:endParaRPr lang="en-GB"/>
        </a:p>
      </dgm:t>
    </dgm:pt>
    <dgm:pt modelId="{092CE262-6066-48CD-9362-28537C27CB6B}" type="pres">
      <dgm:prSet presAssocID="{F049980E-DB97-47B9-BC10-55D760FCDDF1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8A11E582-4C5A-470C-A694-9BA8CDCB1EC2}" type="pres">
      <dgm:prSet presAssocID="{F097A598-1C98-4576-85F5-3A2209DAC80F}" presName="horFlow" presStyleCnt="0"/>
      <dgm:spPr/>
    </dgm:pt>
    <dgm:pt modelId="{B2DA5771-2CBA-4C53-80F5-7E2C190C28B9}" type="pres">
      <dgm:prSet presAssocID="{F097A598-1C98-4576-85F5-3A2209DAC80F}" presName="bigChev" presStyleLbl="node1" presStyleIdx="0" presStyleCnt="4" custScaleX="52868" custScaleY="35204" custLinFactNeighborX="31214" custLinFactNeighborY="9704"/>
      <dgm:spPr/>
    </dgm:pt>
    <dgm:pt modelId="{3D774EF7-ED41-448E-B48F-04420BAD9CA9}" type="pres">
      <dgm:prSet presAssocID="{9015B371-68BF-4065-B9FF-61338A7C23F2}" presName="parTrans" presStyleCnt="0"/>
      <dgm:spPr/>
    </dgm:pt>
    <dgm:pt modelId="{9A8BACF8-1532-495F-829F-442A7CB24119}" type="pres">
      <dgm:prSet presAssocID="{D2F0E0CD-9F89-4CC5-A0E5-3ABBCAEBF5DB}" presName="node" presStyleLbl="alignAccFollowNode1" presStyleIdx="0" presStyleCnt="4" custScaleX="51776" custScaleY="41709" custLinFactX="3823" custLinFactNeighborX="100000" custLinFactNeighborY="11198">
        <dgm:presLayoutVars>
          <dgm:bulletEnabled val="1"/>
        </dgm:presLayoutVars>
      </dgm:prSet>
      <dgm:spPr/>
    </dgm:pt>
    <dgm:pt modelId="{80B37AB1-9D42-4ED2-9BA4-DB13667E77D5}" type="pres">
      <dgm:prSet presAssocID="{F097A598-1C98-4576-85F5-3A2209DAC80F}" presName="vSp" presStyleCnt="0"/>
      <dgm:spPr/>
    </dgm:pt>
    <dgm:pt modelId="{7F0FD3F6-3FF4-411A-A6EB-B6054BAC97BB}" type="pres">
      <dgm:prSet presAssocID="{98819860-E6CB-464A-8773-1FC2D791940D}" presName="horFlow" presStyleCnt="0"/>
      <dgm:spPr/>
    </dgm:pt>
    <dgm:pt modelId="{AB329859-2F37-4096-AA41-0A021AD72356}" type="pres">
      <dgm:prSet presAssocID="{98819860-E6CB-464A-8773-1FC2D791940D}" presName="bigChev" presStyleLbl="node1" presStyleIdx="1" presStyleCnt="4" custScaleX="52221" custScaleY="34734" custLinFactNeighborX="31214" custLinFactNeighborY="3814"/>
      <dgm:spPr/>
    </dgm:pt>
    <dgm:pt modelId="{B657D90D-5966-4E99-B106-F651B29ECC79}" type="pres">
      <dgm:prSet presAssocID="{0071B1F2-B912-4C05-9848-4EB1ECBA198D}" presName="parTrans" presStyleCnt="0"/>
      <dgm:spPr/>
    </dgm:pt>
    <dgm:pt modelId="{C7B0B87E-992A-4A81-9CE1-18BA2F3F7E9B}" type="pres">
      <dgm:prSet presAssocID="{F15BCFF8-724B-4D3E-B6CE-16FE8405C66C}" presName="node" presStyleLbl="alignAccFollowNode1" presStyleIdx="1" presStyleCnt="4" custScaleX="51776" custScaleY="41709" custLinFactX="5219" custLinFactNeighborX="100000" custLinFactNeighborY="4177">
        <dgm:presLayoutVars>
          <dgm:bulletEnabled val="1"/>
        </dgm:presLayoutVars>
      </dgm:prSet>
      <dgm:spPr/>
    </dgm:pt>
    <dgm:pt modelId="{75332C42-A67D-4A90-A1B9-EC087EF475D1}" type="pres">
      <dgm:prSet presAssocID="{98819860-E6CB-464A-8773-1FC2D791940D}" presName="vSp" presStyleCnt="0"/>
      <dgm:spPr/>
    </dgm:pt>
    <dgm:pt modelId="{DA593F9E-5D65-466B-8528-816CF9174A08}" type="pres">
      <dgm:prSet presAssocID="{BE41037F-EF99-49A4-A4C0-F513E4513FF0}" presName="horFlow" presStyleCnt="0"/>
      <dgm:spPr/>
    </dgm:pt>
    <dgm:pt modelId="{1EA1C0CD-C406-4B6C-8E2A-A528632F1FED}" type="pres">
      <dgm:prSet presAssocID="{BE41037F-EF99-49A4-A4C0-F513E4513FF0}" presName="bigChev" presStyleLbl="node1" presStyleIdx="2" presStyleCnt="4" custScaleX="52221" custScaleY="34734" custLinFactNeighborX="38686" custLinFactNeighborY="-1952"/>
      <dgm:spPr/>
    </dgm:pt>
    <dgm:pt modelId="{FAEB2B83-153D-4156-994F-09622B0306EA}" type="pres">
      <dgm:prSet presAssocID="{231854D4-4BAF-40CE-B872-482A2594B35F}" presName="parTrans" presStyleCnt="0"/>
      <dgm:spPr/>
    </dgm:pt>
    <dgm:pt modelId="{5A1AD64C-A9AE-4310-B482-8B78A20F6ED2}" type="pres">
      <dgm:prSet presAssocID="{D4F5FC04-28B9-4644-955F-4E6CE6CF333B}" presName="node" presStyleLbl="alignAccFollowNode1" presStyleIdx="2" presStyleCnt="4" custScaleX="51776" custScaleY="41709" custLinFactX="8052" custLinFactNeighborX="100000" custLinFactNeighborY="-3950">
        <dgm:presLayoutVars>
          <dgm:bulletEnabled val="1"/>
        </dgm:presLayoutVars>
      </dgm:prSet>
      <dgm:spPr/>
    </dgm:pt>
    <dgm:pt modelId="{DEEA9010-90AD-4B48-A234-229D9216E06C}" type="pres">
      <dgm:prSet presAssocID="{58EBAA93-E740-43F5-AD31-EBA27B8A4B88}" presName="sibTrans" presStyleCnt="0"/>
      <dgm:spPr/>
    </dgm:pt>
    <dgm:pt modelId="{398DB652-32A1-4F2A-8DE7-D82710803728}" type="pres">
      <dgm:prSet presAssocID="{532E1EC7-9AAF-461A-901F-7A4844B6EB3D}" presName="node" presStyleLbl="alignAccFollowNode1" presStyleIdx="3" presStyleCnt="4" custScaleX="51776" custScaleY="41709" custLinFactX="-3205" custLinFactNeighborX="-100000" custLinFactNeighborY="48749">
        <dgm:presLayoutVars>
          <dgm:bulletEnabled val="1"/>
        </dgm:presLayoutVars>
      </dgm:prSet>
      <dgm:spPr/>
    </dgm:pt>
    <dgm:pt modelId="{C4876842-75A5-484A-AC56-16431714AD37}" type="pres">
      <dgm:prSet presAssocID="{BE41037F-EF99-49A4-A4C0-F513E4513FF0}" presName="vSp" presStyleCnt="0"/>
      <dgm:spPr/>
    </dgm:pt>
    <dgm:pt modelId="{CCC835DF-6CC9-45DA-8610-878146483EBB}" type="pres">
      <dgm:prSet presAssocID="{69F6BD12-9863-43BE-9D15-DC6DA9495696}" presName="horFlow" presStyleCnt="0"/>
      <dgm:spPr/>
    </dgm:pt>
    <dgm:pt modelId="{0CD392E1-5B7E-4813-A108-98B93FA57833}" type="pres">
      <dgm:prSet presAssocID="{69F6BD12-9863-43BE-9D15-DC6DA9495696}" presName="bigChev" presStyleLbl="node1" presStyleIdx="3" presStyleCnt="4" custScaleX="52221" custScaleY="34734" custLinFactNeighborX="4058" custLinFactNeighborY="-7675"/>
      <dgm:spPr/>
    </dgm:pt>
  </dgm:ptLst>
  <dgm:cxnLst>
    <dgm:cxn modelId="{545DDA13-2225-4406-98A7-6B17CD7DE10F}" type="presOf" srcId="{BE41037F-EF99-49A4-A4C0-F513E4513FF0}" destId="{1EA1C0CD-C406-4B6C-8E2A-A528632F1FED}" srcOrd="0" destOrd="0" presId="urn:microsoft.com/office/officeart/2005/8/layout/lProcess3"/>
    <dgm:cxn modelId="{237D4514-0AA3-43D9-9D1B-0A0EC2082BAD}" srcId="{98819860-E6CB-464A-8773-1FC2D791940D}" destId="{F15BCFF8-724B-4D3E-B6CE-16FE8405C66C}" srcOrd="0" destOrd="0" parTransId="{0071B1F2-B912-4C05-9848-4EB1ECBA198D}" sibTransId="{6D6594DB-E579-48F7-AA83-4FB03372033E}"/>
    <dgm:cxn modelId="{2422A622-19A2-4B06-89AE-4B1328D007E7}" type="presOf" srcId="{69F6BD12-9863-43BE-9D15-DC6DA9495696}" destId="{0CD392E1-5B7E-4813-A108-98B93FA57833}" srcOrd="0" destOrd="0" presId="urn:microsoft.com/office/officeart/2005/8/layout/lProcess3"/>
    <dgm:cxn modelId="{6F60052A-45C4-4321-BF1C-0D1FA4BE4ACD}" srcId="{F097A598-1C98-4576-85F5-3A2209DAC80F}" destId="{D2F0E0CD-9F89-4CC5-A0E5-3ABBCAEBF5DB}" srcOrd="0" destOrd="0" parTransId="{9015B371-68BF-4065-B9FF-61338A7C23F2}" sibTransId="{0B98C244-F1D1-4EAC-AD05-4BFD3773394E}"/>
    <dgm:cxn modelId="{FFEB7D64-71F4-4810-9FDA-13B0E9FFEEF2}" type="presOf" srcId="{F097A598-1C98-4576-85F5-3A2209DAC80F}" destId="{B2DA5771-2CBA-4C53-80F5-7E2C190C28B9}" srcOrd="0" destOrd="0" presId="urn:microsoft.com/office/officeart/2005/8/layout/lProcess3"/>
    <dgm:cxn modelId="{C6EBAA46-B21F-4792-8CC3-10CDA7D05D20}" srcId="{BE41037F-EF99-49A4-A4C0-F513E4513FF0}" destId="{D4F5FC04-28B9-4644-955F-4E6CE6CF333B}" srcOrd="0" destOrd="0" parTransId="{231854D4-4BAF-40CE-B872-482A2594B35F}" sibTransId="{58EBAA93-E740-43F5-AD31-EBA27B8A4B88}"/>
    <dgm:cxn modelId="{72DAAD48-CEE7-4259-A9B3-2EFE3AF35BDC}" type="presOf" srcId="{F15BCFF8-724B-4D3E-B6CE-16FE8405C66C}" destId="{C7B0B87E-992A-4A81-9CE1-18BA2F3F7E9B}" srcOrd="0" destOrd="0" presId="urn:microsoft.com/office/officeart/2005/8/layout/lProcess3"/>
    <dgm:cxn modelId="{6FE66179-BA2D-4F3A-84C2-0B8823972F0A}" srcId="{F049980E-DB97-47B9-BC10-55D760FCDDF1}" destId="{98819860-E6CB-464A-8773-1FC2D791940D}" srcOrd="1" destOrd="0" parTransId="{8B294E0F-37C7-4173-ACEB-8B7FFDEB7321}" sibTransId="{9A4B7E68-2289-4623-826F-68A0CF03D9C1}"/>
    <dgm:cxn modelId="{AA1C63A5-B96D-4957-8E5E-F1BF4E195882}" type="presOf" srcId="{532E1EC7-9AAF-461A-901F-7A4844B6EB3D}" destId="{398DB652-32A1-4F2A-8DE7-D82710803728}" srcOrd="0" destOrd="0" presId="urn:microsoft.com/office/officeart/2005/8/layout/lProcess3"/>
    <dgm:cxn modelId="{6752CCCA-9C3A-4A7D-9AD8-C8491EE75D69}" type="presOf" srcId="{D2F0E0CD-9F89-4CC5-A0E5-3ABBCAEBF5DB}" destId="{9A8BACF8-1532-495F-829F-442A7CB24119}" srcOrd="0" destOrd="0" presId="urn:microsoft.com/office/officeart/2005/8/layout/lProcess3"/>
    <dgm:cxn modelId="{BD4B64D3-DBD7-4AA3-9346-9744458E8CE9}" srcId="{BE41037F-EF99-49A4-A4C0-F513E4513FF0}" destId="{532E1EC7-9AAF-461A-901F-7A4844B6EB3D}" srcOrd="1" destOrd="0" parTransId="{E4581877-06DB-44A7-874F-AA5DC13FEF14}" sibTransId="{BFDFF315-FA72-495D-873D-A2B5F8EC0731}"/>
    <dgm:cxn modelId="{BF2FE9DE-E06E-4748-8420-0A1D4DCF987F}" type="presOf" srcId="{98819860-E6CB-464A-8773-1FC2D791940D}" destId="{AB329859-2F37-4096-AA41-0A021AD72356}" srcOrd="0" destOrd="0" presId="urn:microsoft.com/office/officeart/2005/8/layout/lProcess3"/>
    <dgm:cxn modelId="{E91703E5-8EC5-4514-BAF2-EB1B67ACAE58}" type="presOf" srcId="{D4F5FC04-28B9-4644-955F-4E6CE6CF333B}" destId="{5A1AD64C-A9AE-4310-B482-8B78A20F6ED2}" srcOrd="0" destOrd="0" presId="urn:microsoft.com/office/officeart/2005/8/layout/lProcess3"/>
    <dgm:cxn modelId="{F631E5EC-F9A7-4F5A-9175-24DFC5B6EFD3}" type="presOf" srcId="{F049980E-DB97-47B9-BC10-55D760FCDDF1}" destId="{092CE262-6066-48CD-9362-28537C27CB6B}" srcOrd="0" destOrd="0" presId="urn:microsoft.com/office/officeart/2005/8/layout/lProcess3"/>
    <dgm:cxn modelId="{47A072ED-3700-487F-9628-90927ECB8308}" srcId="{F049980E-DB97-47B9-BC10-55D760FCDDF1}" destId="{BE41037F-EF99-49A4-A4C0-F513E4513FF0}" srcOrd="2" destOrd="0" parTransId="{A9E2741D-3C87-4039-B6B3-03334B6184D1}" sibTransId="{58F5E4EB-A4E7-4020-A0A4-0BDAAC047942}"/>
    <dgm:cxn modelId="{EB8D52F0-3A00-4196-9CDC-482DE66FAB6B}" srcId="{F049980E-DB97-47B9-BC10-55D760FCDDF1}" destId="{69F6BD12-9863-43BE-9D15-DC6DA9495696}" srcOrd="3" destOrd="0" parTransId="{6ED762AA-14AE-45D8-B333-8230B391F221}" sibTransId="{438FBAB2-2AA7-4911-967B-768D5715EF0E}"/>
    <dgm:cxn modelId="{6EB558F6-30FB-47BE-A0C0-BD1E9D43F9F1}" srcId="{F049980E-DB97-47B9-BC10-55D760FCDDF1}" destId="{F097A598-1C98-4576-85F5-3A2209DAC80F}" srcOrd="0" destOrd="0" parTransId="{8C706DF2-FB82-488A-BE37-BC24AF7CF5E2}" sibTransId="{EF4388AE-21B3-428A-A350-2C6FB1630F32}"/>
    <dgm:cxn modelId="{1DDD86FC-74C1-4552-B16C-4643E4D034A0}" type="presParOf" srcId="{092CE262-6066-48CD-9362-28537C27CB6B}" destId="{8A11E582-4C5A-470C-A694-9BA8CDCB1EC2}" srcOrd="0" destOrd="0" presId="urn:microsoft.com/office/officeart/2005/8/layout/lProcess3"/>
    <dgm:cxn modelId="{E3A504F7-8770-4CA6-A343-15AA21962363}" type="presParOf" srcId="{8A11E582-4C5A-470C-A694-9BA8CDCB1EC2}" destId="{B2DA5771-2CBA-4C53-80F5-7E2C190C28B9}" srcOrd="0" destOrd="0" presId="urn:microsoft.com/office/officeart/2005/8/layout/lProcess3"/>
    <dgm:cxn modelId="{53AFA36A-4BCD-4BFD-8C26-1D039969BA9B}" type="presParOf" srcId="{8A11E582-4C5A-470C-A694-9BA8CDCB1EC2}" destId="{3D774EF7-ED41-448E-B48F-04420BAD9CA9}" srcOrd="1" destOrd="0" presId="urn:microsoft.com/office/officeart/2005/8/layout/lProcess3"/>
    <dgm:cxn modelId="{37B604EC-DC1E-46B2-941D-538CC105FF10}" type="presParOf" srcId="{8A11E582-4C5A-470C-A694-9BA8CDCB1EC2}" destId="{9A8BACF8-1532-495F-829F-442A7CB24119}" srcOrd="2" destOrd="0" presId="urn:microsoft.com/office/officeart/2005/8/layout/lProcess3"/>
    <dgm:cxn modelId="{13440404-2440-4248-94D6-D3DA9E358445}" type="presParOf" srcId="{092CE262-6066-48CD-9362-28537C27CB6B}" destId="{80B37AB1-9D42-4ED2-9BA4-DB13667E77D5}" srcOrd="1" destOrd="0" presId="urn:microsoft.com/office/officeart/2005/8/layout/lProcess3"/>
    <dgm:cxn modelId="{9AEC0EA7-7D5A-4F24-83C5-C8B3E4ACF99A}" type="presParOf" srcId="{092CE262-6066-48CD-9362-28537C27CB6B}" destId="{7F0FD3F6-3FF4-411A-A6EB-B6054BAC97BB}" srcOrd="2" destOrd="0" presId="urn:microsoft.com/office/officeart/2005/8/layout/lProcess3"/>
    <dgm:cxn modelId="{1E010726-06F9-4307-B316-A637BD6BAEFF}" type="presParOf" srcId="{7F0FD3F6-3FF4-411A-A6EB-B6054BAC97BB}" destId="{AB329859-2F37-4096-AA41-0A021AD72356}" srcOrd="0" destOrd="0" presId="urn:microsoft.com/office/officeart/2005/8/layout/lProcess3"/>
    <dgm:cxn modelId="{F5484099-7FA8-43B2-A636-CEFBBF9DDC6A}" type="presParOf" srcId="{7F0FD3F6-3FF4-411A-A6EB-B6054BAC97BB}" destId="{B657D90D-5966-4E99-B106-F651B29ECC79}" srcOrd="1" destOrd="0" presId="urn:microsoft.com/office/officeart/2005/8/layout/lProcess3"/>
    <dgm:cxn modelId="{6CA04CE3-EF88-484F-85E9-3F54188DAC49}" type="presParOf" srcId="{7F0FD3F6-3FF4-411A-A6EB-B6054BAC97BB}" destId="{C7B0B87E-992A-4A81-9CE1-18BA2F3F7E9B}" srcOrd="2" destOrd="0" presId="urn:microsoft.com/office/officeart/2005/8/layout/lProcess3"/>
    <dgm:cxn modelId="{09238B6A-BCA3-4950-ABFB-D243043A1A53}" type="presParOf" srcId="{092CE262-6066-48CD-9362-28537C27CB6B}" destId="{75332C42-A67D-4A90-A1B9-EC087EF475D1}" srcOrd="3" destOrd="0" presId="urn:microsoft.com/office/officeart/2005/8/layout/lProcess3"/>
    <dgm:cxn modelId="{E05E8B38-1823-4FB4-9AC7-7AAC054B3ADB}" type="presParOf" srcId="{092CE262-6066-48CD-9362-28537C27CB6B}" destId="{DA593F9E-5D65-466B-8528-816CF9174A08}" srcOrd="4" destOrd="0" presId="urn:microsoft.com/office/officeart/2005/8/layout/lProcess3"/>
    <dgm:cxn modelId="{6246237E-EEE6-4D8D-BC79-EFDA235AFB92}" type="presParOf" srcId="{DA593F9E-5D65-466B-8528-816CF9174A08}" destId="{1EA1C0CD-C406-4B6C-8E2A-A528632F1FED}" srcOrd="0" destOrd="0" presId="urn:microsoft.com/office/officeart/2005/8/layout/lProcess3"/>
    <dgm:cxn modelId="{6E0E21CC-1800-4302-9121-9D5AFB1F0E2E}" type="presParOf" srcId="{DA593F9E-5D65-466B-8528-816CF9174A08}" destId="{FAEB2B83-153D-4156-994F-09622B0306EA}" srcOrd="1" destOrd="0" presId="urn:microsoft.com/office/officeart/2005/8/layout/lProcess3"/>
    <dgm:cxn modelId="{DAEC7938-3C65-4E96-8337-F4DA99366E53}" type="presParOf" srcId="{DA593F9E-5D65-466B-8528-816CF9174A08}" destId="{5A1AD64C-A9AE-4310-B482-8B78A20F6ED2}" srcOrd="2" destOrd="0" presId="urn:microsoft.com/office/officeart/2005/8/layout/lProcess3"/>
    <dgm:cxn modelId="{072DE407-E62B-46F4-AC41-814D309EB443}" type="presParOf" srcId="{DA593F9E-5D65-466B-8528-816CF9174A08}" destId="{DEEA9010-90AD-4B48-A234-229D9216E06C}" srcOrd="3" destOrd="0" presId="urn:microsoft.com/office/officeart/2005/8/layout/lProcess3"/>
    <dgm:cxn modelId="{1A21C086-925E-4493-AEDA-805D38C77E01}" type="presParOf" srcId="{DA593F9E-5D65-466B-8528-816CF9174A08}" destId="{398DB652-32A1-4F2A-8DE7-D82710803728}" srcOrd="4" destOrd="0" presId="urn:microsoft.com/office/officeart/2005/8/layout/lProcess3"/>
    <dgm:cxn modelId="{7E20D363-EAED-4FB2-89B9-FE947728B7AB}" type="presParOf" srcId="{092CE262-6066-48CD-9362-28537C27CB6B}" destId="{C4876842-75A5-484A-AC56-16431714AD37}" srcOrd="5" destOrd="0" presId="urn:microsoft.com/office/officeart/2005/8/layout/lProcess3"/>
    <dgm:cxn modelId="{BA44D2AF-782A-43F0-BA92-FCAB7CCD3D2B}" type="presParOf" srcId="{092CE262-6066-48CD-9362-28537C27CB6B}" destId="{CCC835DF-6CC9-45DA-8610-878146483EBB}" srcOrd="6" destOrd="0" presId="urn:microsoft.com/office/officeart/2005/8/layout/lProcess3"/>
    <dgm:cxn modelId="{8B969F5B-FCBA-44D8-97C7-3133C724C29F}" type="presParOf" srcId="{CCC835DF-6CC9-45DA-8610-878146483EBB}" destId="{0CD392E1-5B7E-4813-A108-98B93FA57833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DA5771-2CBA-4C53-80F5-7E2C190C28B9}">
      <dsp:nvSpPr>
        <dsp:cNvPr id="0" name=""/>
        <dsp:cNvSpPr/>
      </dsp:nvSpPr>
      <dsp:spPr>
        <a:xfrm>
          <a:off x="309792" y="293571"/>
          <a:ext cx="3985924" cy="1061666"/>
        </a:xfrm>
        <a:prstGeom prst="chevron">
          <a:avLst/>
        </a:prstGeom>
        <a:solidFill>
          <a:srgbClr val="A3E3FF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baseline="0" dirty="0">
              <a:solidFill>
                <a:srgbClr val="007DB5"/>
              </a:solidFill>
            </a:rPr>
            <a:t>Whilst studying</a:t>
          </a:r>
        </a:p>
      </dsp:txBody>
      <dsp:txXfrm>
        <a:off x="840625" y="293571"/>
        <a:ext cx="2924258" cy="1061666"/>
      </dsp:txXfrm>
    </dsp:sp>
    <dsp:sp modelId="{9A8BACF8-1532-495F-829F-442A7CB24119}">
      <dsp:nvSpPr>
        <dsp:cNvPr id="0" name=""/>
        <dsp:cNvSpPr/>
      </dsp:nvSpPr>
      <dsp:spPr>
        <a:xfrm>
          <a:off x="4229014" y="290046"/>
          <a:ext cx="3239983" cy="1044008"/>
        </a:xfrm>
        <a:prstGeom prst="chevron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>
              <a:solidFill>
                <a:srgbClr val="FF0000"/>
              </a:solidFill>
            </a:rPr>
            <a:t>RPI plus 3%</a:t>
          </a:r>
        </a:p>
      </dsp:txBody>
      <dsp:txXfrm>
        <a:off x="4751018" y="290046"/>
        <a:ext cx="2195975" cy="1044008"/>
      </dsp:txXfrm>
    </dsp:sp>
    <dsp:sp modelId="{AB329859-2F37-4096-AA41-0A021AD72356}">
      <dsp:nvSpPr>
        <dsp:cNvPr id="0" name=""/>
        <dsp:cNvSpPr/>
      </dsp:nvSpPr>
      <dsp:spPr>
        <a:xfrm>
          <a:off x="309792" y="1599816"/>
          <a:ext cx="3937144" cy="1047492"/>
        </a:xfrm>
        <a:prstGeom prst="chevron">
          <a:avLst/>
        </a:prstGeom>
        <a:solidFill>
          <a:srgbClr val="A3E3FF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baseline="0" dirty="0">
              <a:solidFill>
                <a:srgbClr val="007DB5"/>
              </a:solidFill>
            </a:rPr>
            <a:t>Earnings below £25000</a:t>
          </a:r>
        </a:p>
      </dsp:txBody>
      <dsp:txXfrm>
        <a:off x="833538" y="1599816"/>
        <a:ext cx="2889652" cy="1047492"/>
      </dsp:txXfrm>
    </dsp:sp>
    <dsp:sp modelId="{C7B0B87E-992A-4A81-9CE1-18BA2F3F7E9B}">
      <dsp:nvSpPr>
        <dsp:cNvPr id="0" name=""/>
        <dsp:cNvSpPr/>
      </dsp:nvSpPr>
      <dsp:spPr>
        <a:xfrm>
          <a:off x="4267591" y="1591090"/>
          <a:ext cx="3239983" cy="1044008"/>
        </a:xfrm>
        <a:prstGeom prst="chevron">
          <a:avLst/>
        </a:prstGeom>
        <a:solidFill>
          <a:schemeClr val="bg1">
            <a:lumMod val="75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>
              <a:solidFill>
                <a:srgbClr val="FF0000"/>
              </a:solidFill>
            </a:rPr>
            <a:t>RPI</a:t>
          </a:r>
        </a:p>
      </dsp:txBody>
      <dsp:txXfrm>
        <a:off x="4789595" y="1591090"/>
        <a:ext cx="2195975" cy="1044008"/>
      </dsp:txXfrm>
    </dsp:sp>
    <dsp:sp modelId="{1EA1C0CD-C406-4B6C-8E2A-A528632F1FED}">
      <dsp:nvSpPr>
        <dsp:cNvPr id="0" name=""/>
        <dsp:cNvSpPr/>
      </dsp:nvSpPr>
      <dsp:spPr>
        <a:xfrm>
          <a:off x="383027" y="2895626"/>
          <a:ext cx="3937144" cy="1047492"/>
        </a:xfrm>
        <a:prstGeom prst="chevron">
          <a:avLst/>
        </a:prstGeom>
        <a:solidFill>
          <a:srgbClr val="A3E3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>
              <a:solidFill>
                <a:srgbClr val="007DB5"/>
              </a:solidFill>
            </a:rPr>
            <a:t>Earnings between 25,000 and £45,000</a:t>
          </a:r>
        </a:p>
      </dsp:txBody>
      <dsp:txXfrm>
        <a:off x="906773" y="2895626"/>
        <a:ext cx="2889652" cy="1047492"/>
      </dsp:txXfrm>
    </dsp:sp>
    <dsp:sp modelId="{5A1AD64C-A9AE-4310-B482-8B78A20F6ED2}">
      <dsp:nvSpPr>
        <dsp:cNvPr id="0" name=""/>
        <dsp:cNvSpPr/>
      </dsp:nvSpPr>
      <dsp:spPr>
        <a:xfrm>
          <a:off x="4340828" y="2857364"/>
          <a:ext cx="3239983" cy="1044008"/>
        </a:xfrm>
        <a:prstGeom prst="chevron">
          <a:avLst/>
        </a:prstGeom>
        <a:solidFill>
          <a:schemeClr val="bg1">
            <a:lumMod val="75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>
              <a:solidFill>
                <a:srgbClr val="FF0000"/>
              </a:solidFill>
            </a:rPr>
            <a:t>RPI plus up to 3%</a:t>
          </a:r>
        </a:p>
      </dsp:txBody>
      <dsp:txXfrm>
        <a:off x="4862832" y="2857364"/>
        <a:ext cx="2195975" cy="1044008"/>
      </dsp:txXfrm>
    </dsp:sp>
    <dsp:sp modelId="{398DB652-32A1-4F2A-8DE7-D82710803728}">
      <dsp:nvSpPr>
        <dsp:cNvPr id="0" name=""/>
        <dsp:cNvSpPr/>
      </dsp:nvSpPr>
      <dsp:spPr>
        <a:xfrm>
          <a:off x="4248152" y="4176461"/>
          <a:ext cx="3239983" cy="1044008"/>
        </a:xfrm>
        <a:prstGeom prst="chevron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>
              <a:solidFill>
                <a:srgbClr val="FF0000"/>
              </a:solidFill>
            </a:rPr>
            <a:t>RPI plus 3%</a:t>
          </a:r>
        </a:p>
      </dsp:txBody>
      <dsp:txXfrm>
        <a:off x="4770156" y="4176461"/>
        <a:ext cx="2195975" cy="1044008"/>
      </dsp:txXfrm>
    </dsp:sp>
    <dsp:sp modelId="{0CD392E1-5B7E-4813-A108-98B93FA57833}">
      <dsp:nvSpPr>
        <dsp:cNvPr id="0" name=""/>
        <dsp:cNvSpPr/>
      </dsp:nvSpPr>
      <dsp:spPr>
        <a:xfrm>
          <a:off x="309806" y="4192733"/>
          <a:ext cx="3937144" cy="1047492"/>
        </a:xfrm>
        <a:prstGeom prst="chevron">
          <a:avLst/>
        </a:prstGeom>
        <a:solidFill>
          <a:srgbClr val="A3E3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>
              <a:solidFill>
                <a:srgbClr val="007DB5"/>
              </a:solidFill>
            </a:rPr>
            <a:t>Earnings over £45,000</a:t>
          </a:r>
        </a:p>
      </dsp:txBody>
      <dsp:txXfrm>
        <a:off x="833552" y="4192733"/>
        <a:ext cx="2889652" cy="10474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16463"/>
            <a:ext cx="5435600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fld id="{DE36FFB6-24F6-45A3-AC22-85025A4F619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39118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89418B-3A1B-41DF-AB1B-8742E38D0A8D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7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908044E-FF30-4F92-BBDD-C3AD3FFD9D5A}" type="slidenum">
              <a:rPr lang="en-GB" smtClean="0"/>
              <a:pPr eaLnBrk="1" hangingPunct="1"/>
              <a:t>23</a:t>
            </a:fld>
            <a:endParaRPr lang="en-GB" dirty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8228964-E50B-4EF0-9BAA-A875169A9E2D}" type="slidenum">
              <a:rPr lang="en-GB" smtClean="0"/>
              <a:pPr eaLnBrk="1" hangingPunct="1"/>
              <a:t>3</a:t>
            </a:fld>
            <a:endParaRPr lang="en-GB" dirty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254FC73-7B13-4332-9344-D4275B2657D7}" type="slidenum">
              <a:rPr lang="en-GB" smtClean="0"/>
              <a:pPr eaLnBrk="1" hangingPunct="1"/>
              <a:t>4</a:t>
            </a:fld>
            <a:endParaRPr lang="en-GB" dirty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6D4F781-3A6F-4C3B-B1ED-D79E08C23C9C}" type="slidenum">
              <a:rPr lang="en-GB" smtClean="0"/>
              <a:pPr eaLnBrk="1" hangingPunct="1"/>
              <a:t>5</a:t>
            </a:fld>
            <a:endParaRPr lang="en-GB" dirty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z="10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CB6459A-B8F0-4519-8E0E-F8291544D91B}" type="slidenum">
              <a:rPr lang="en-GB" smtClean="0"/>
              <a:pPr eaLnBrk="1" hangingPunct="1"/>
              <a:t>7</a:t>
            </a:fld>
            <a:endParaRPr lang="en-GB" dirty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z="10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687E7D4-9DF7-444C-82CC-3B9792650458}" type="slidenum">
              <a:rPr lang="en-GB" smtClean="0"/>
              <a:pPr eaLnBrk="1" hangingPunct="1"/>
              <a:t>12</a:t>
            </a:fld>
            <a:endParaRPr lang="en-GB" dirty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lvl="1" eaLnBrk="1" hangingPunct="1">
              <a:lnSpc>
                <a:spcPct val="80000"/>
              </a:lnSpc>
              <a:buSzPct val="40000"/>
              <a:buFont typeface="Frutiger55Roman"/>
              <a:buNone/>
            </a:pPr>
            <a:endParaRPr lang="en-GB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6FFB6-24F6-45A3-AC22-85025A4F6196}" type="slidenum">
              <a:rPr lang="en-GB" smtClean="0"/>
              <a:pPr>
                <a:defRPr/>
              </a:pPr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2366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6E8AA99-FF2D-4587-817A-F36F15B369B8}" type="slidenum">
              <a:rPr lang="en-GB" smtClean="0"/>
              <a:pPr eaLnBrk="1" hangingPunct="1"/>
              <a:t>18</a:t>
            </a:fld>
            <a:endParaRPr lang="en-GB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36FFB6-24F6-45A3-AC22-85025A4F6196}" type="slidenum">
              <a:rPr lang="en-GB" smtClean="0"/>
              <a:pPr>
                <a:defRPr/>
              </a:pPr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2660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9196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75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57900" y="419100"/>
            <a:ext cx="1909763" cy="5457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419100"/>
            <a:ext cx="5581650" cy="5457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6539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332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3401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5819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351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47203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448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91052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123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92123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28176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8004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8341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3224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64944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8109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431925"/>
            <a:ext cx="3744913" cy="3949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1163" y="1431925"/>
            <a:ext cx="3746500" cy="3949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4422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3652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55844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677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8659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70184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00316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26308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57900" y="419100"/>
            <a:ext cx="1909763" cy="4962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419100"/>
            <a:ext cx="5581650" cy="4962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9581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419100"/>
            <a:ext cx="6381750" cy="5619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23850" y="1431925"/>
            <a:ext cx="7643813" cy="3949700"/>
          </a:xfrm>
        </p:spPr>
        <p:txBody>
          <a:bodyPr/>
          <a:lstStyle/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227941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23850" y="419100"/>
            <a:ext cx="7643813" cy="4962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21998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419100"/>
            <a:ext cx="6381750" cy="5619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23850" y="1431925"/>
            <a:ext cx="7643813" cy="3949700"/>
          </a:xfrm>
        </p:spPr>
        <p:txBody>
          <a:bodyPr/>
          <a:lstStyle/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616735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7059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5001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1877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927225"/>
            <a:ext cx="3744913" cy="3949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1163" y="1927225"/>
            <a:ext cx="3746500" cy="3949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41337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431925"/>
            <a:ext cx="3744913" cy="3949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1163" y="1431925"/>
            <a:ext cx="3746500" cy="3949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65961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24560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0380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95581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3097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4895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15138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57900" y="419100"/>
            <a:ext cx="1909763" cy="4962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419100"/>
            <a:ext cx="5581650" cy="4962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039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947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20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4763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0941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039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background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9788"/>
            <a:ext cx="9144000" cy="60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927225"/>
            <a:ext cx="7643813" cy="39497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Body text in here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419100"/>
            <a:ext cx="6372225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Section heading</a:t>
            </a:r>
          </a:p>
        </p:txBody>
      </p:sp>
      <p:sp>
        <p:nvSpPr>
          <p:cNvPr id="1029" name="Text Box 5"/>
          <p:cNvSpPr txBox="1">
            <a:spLocks noChangeArrowheads="1"/>
          </p:cNvSpPr>
          <p:nvPr userDrawn="1"/>
        </p:nvSpPr>
        <p:spPr bwMode="auto">
          <a:xfrm>
            <a:off x="7380288" y="6237288"/>
            <a:ext cx="15684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GB" dirty="0"/>
              <a:t>January 2011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7DB5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7DB5"/>
          </a:solidFill>
          <a:latin typeface="Frutiger LT Std 57 Cn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7DB5"/>
          </a:solidFill>
          <a:latin typeface="Frutiger LT Std 57 Cn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7DB5"/>
          </a:solidFill>
          <a:latin typeface="Frutiger LT Std 57 Cn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7DB5"/>
          </a:solidFill>
          <a:latin typeface="Frutiger LT Std 57 Cn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007DB5"/>
          </a:solidFill>
          <a:latin typeface="Frutiger LT Std 57 Cn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007DB5"/>
          </a:solidFill>
          <a:latin typeface="Frutiger LT Std 57 Cn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007DB5"/>
          </a:solidFill>
          <a:latin typeface="Frutiger LT Std 57 Cn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007DB5"/>
          </a:solidFill>
          <a:latin typeface="Frutiger LT Std 57 Cn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000">
          <a:solidFill>
            <a:srgbClr val="001F5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pic>
        <p:nvPicPr>
          <p:cNvPr id="2051" name="Picture 3" descr="blue tint pound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876800"/>
            <a:ext cx="2971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053" name="Text Box 6"/>
          <p:cNvSpPr txBox="1">
            <a:spLocks noChangeArrowheads="1"/>
          </p:cNvSpPr>
          <p:nvPr userDrawn="1"/>
        </p:nvSpPr>
        <p:spPr bwMode="auto">
          <a:xfrm>
            <a:off x="7380288" y="6237288"/>
            <a:ext cx="1568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GB" dirty="0"/>
              <a:t>January 2011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lue tint pounds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876800"/>
            <a:ext cx="2971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431925"/>
            <a:ext cx="7643813" cy="394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Body text in here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419100"/>
            <a:ext cx="638175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Section heading</a:t>
            </a:r>
          </a:p>
        </p:txBody>
      </p:sp>
      <p:sp>
        <p:nvSpPr>
          <p:cNvPr id="3077" name="Text Box 5"/>
          <p:cNvSpPr txBox="1">
            <a:spLocks noChangeArrowheads="1"/>
          </p:cNvSpPr>
          <p:nvPr userDrawn="1"/>
        </p:nvSpPr>
        <p:spPr bwMode="auto">
          <a:xfrm>
            <a:off x="7380288" y="6237288"/>
            <a:ext cx="1568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GB" dirty="0"/>
              <a:t>January 2011</a:t>
            </a:r>
          </a:p>
        </p:txBody>
      </p:sp>
      <p:pic>
        <p:nvPicPr>
          <p:cNvPr id="3078" name="Picture 6" descr="Media?MEDIA_ID=269048"/>
          <p:cNvPicPr>
            <a:picLocks noChangeAspect="1" noChangeArrowheads="1"/>
          </p:cNvPicPr>
          <p:nvPr userDrawn="1"/>
        </p:nvPicPr>
        <p:blipFill>
          <a:blip r:embed="rId1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7DB5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7DB5"/>
          </a:solidFill>
          <a:latin typeface="Frutiger LT Std 57 Cn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7DB5"/>
          </a:solidFill>
          <a:latin typeface="Frutiger LT Std 57 Cn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7DB5"/>
          </a:solidFill>
          <a:latin typeface="Frutiger LT Std 57 Cn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7DB5"/>
          </a:solidFill>
          <a:latin typeface="Frutiger LT Std 57 Cn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007DB5"/>
          </a:solidFill>
          <a:latin typeface="Frutiger LT Std 57 Cn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007DB5"/>
          </a:solidFill>
          <a:latin typeface="Frutiger LT Std 57 Cn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007DB5"/>
          </a:solidFill>
          <a:latin typeface="Frutiger LT Std 57 Cn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007DB5"/>
          </a:solidFill>
          <a:latin typeface="Frutiger LT Std 57 Cn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lue tint pound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876800"/>
            <a:ext cx="2971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431925"/>
            <a:ext cx="7643813" cy="394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Body text in here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419100"/>
            <a:ext cx="638175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Section heading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7DB5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7DB5"/>
          </a:solidFill>
          <a:latin typeface="Frutiger LT Std 57 Cn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7DB5"/>
          </a:solidFill>
          <a:latin typeface="Frutiger LT Std 57 Cn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7DB5"/>
          </a:solidFill>
          <a:latin typeface="Frutiger LT Std 57 Cn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7DB5"/>
          </a:solidFill>
          <a:latin typeface="Frutiger LT Std 57 Cn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007DB5"/>
          </a:solidFill>
          <a:latin typeface="Frutiger LT Std 57 Cn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007DB5"/>
          </a:solidFill>
          <a:latin typeface="Frutiger LT Std 57 Cn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007DB5"/>
          </a:solidFill>
          <a:latin typeface="Frutiger LT Std 57 Cn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007DB5"/>
          </a:solidFill>
          <a:latin typeface="Frutiger LT Std 57 Cn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7F2019-CF6E-4F06-9E8B-595142DCA821}"/>
              </a:ext>
            </a:extLst>
          </p:cNvPr>
          <p:cNvSpPr txBox="1"/>
          <p:nvPr/>
        </p:nvSpPr>
        <p:spPr>
          <a:xfrm>
            <a:off x="2904189" y="548680"/>
            <a:ext cx="3456384" cy="5570756"/>
          </a:xfrm>
          <a:prstGeom prst="rect">
            <a:avLst/>
          </a:prstGeom>
          <a:solidFill>
            <a:schemeClr val="accent5">
              <a:lumMod val="7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GB" sz="320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en-GB" sz="320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n-GB" sz="32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Student Finance</a:t>
            </a:r>
          </a:p>
          <a:p>
            <a:pPr algn="ctr"/>
            <a:r>
              <a:rPr lang="en-GB" sz="32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2022</a:t>
            </a:r>
          </a:p>
          <a:p>
            <a:pPr algn="ctr"/>
            <a:endParaRPr lang="en-GB" sz="320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en-GB" sz="320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en-GB" sz="320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en-GB" sz="320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en-GB" sz="320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n-GB" sz="32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Sally Armstrong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D73696-9091-483C-AA2A-FA71042EF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214" y="2636912"/>
            <a:ext cx="2516873" cy="34825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F1D28D-C6FE-4762-9B1C-E4FE41922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913" y="2636912"/>
            <a:ext cx="2634887" cy="348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48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334962" y="981620"/>
            <a:ext cx="8557518" cy="5687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>
              <a:spcBef>
                <a:spcPct val="20000"/>
              </a:spcBef>
              <a:buSzPct val="120000"/>
              <a:buFont typeface="Arial" pitchFamily="34" charset="0"/>
              <a:buChar char="•"/>
              <a:defRPr/>
            </a:pPr>
            <a:endParaRPr lang="en-GB" sz="1050" dirty="0">
              <a:solidFill>
                <a:srgbClr val="007DB5"/>
              </a:solidFill>
              <a:latin typeface="Verdana" pitchFamily="34" charset="0"/>
            </a:endParaRPr>
          </a:p>
          <a:p>
            <a:pPr marL="457200" indent="-457200">
              <a:spcBef>
                <a:spcPct val="20000"/>
              </a:spcBef>
              <a:buClr>
                <a:srgbClr val="001F51"/>
              </a:buClr>
              <a:buSzPct val="120000"/>
              <a:buFont typeface="Arial" pitchFamily="34" charset="0"/>
              <a:buChar char="•"/>
              <a:defRPr/>
            </a:pPr>
            <a:r>
              <a:rPr lang="en-GB" sz="2400" dirty="0">
                <a:solidFill>
                  <a:srgbClr val="007DB5"/>
                </a:solidFill>
                <a:latin typeface="Verdana" pitchFamily="34" charset="0"/>
              </a:rPr>
              <a:t>Household income up to </a:t>
            </a:r>
            <a:r>
              <a:rPr lang="en-GB" sz="2400" dirty="0">
                <a:solidFill>
                  <a:srgbClr val="FF0000"/>
                </a:solidFill>
                <a:latin typeface="Verdana" pitchFamily="34" charset="0"/>
              </a:rPr>
              <a:t>£42875 </a:t>
            </a:r>
            <a:r>
              <a:rPr lang="en-GB" sz="2400" dirty="0">
                <a:solidFill>
                  <a:srgbClr val="007DB5"/>
                </a:solidFill>
                <a:latin typeface="Verdana" pitchFamily="34" charset="0"/>
              </a:rPr>
              <a:t>– none</a:t>
            </a:r>
          </a:p>
          <a:p>
            <a:pPr marL="457200" indent="-457200">
              <a:spcBef>
                <a:spcPct val="20000"/>
              </a:spcBef>
              <a:buClr>
                <a:srgbClr val="001F51"/>
              </a:buClr>
              <a:buSzPct val="120000"/>
              <a:buFont typeface="Arial" pitchFamily="34" charset="0"/>
              <a:buChar char="•"/>
              <a:defRPr/>
            </a:pPr>
            <a:r>
              <a:rPr lang="en-GB" sz="2400" dirty="0">
                <a:solidFill>
                  <a:srgbClr val="007DB5"/>
                </a:solidFill>
                <a:latin typeface="Verdana" pitchFamily="34" charset="0"/>
              </a:rPr>
              <a:t>Household income of more– assessed contribution</a:t>
            </a:r>
            <a:endParaRPr lang="en-GB" sz="1600" dirty="0">
              <a:solidFill>
                <a:srgbClr val="C00000"/>
              </a:solidFill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GB" sz="2400" dirty="0">
              <a:solidFill>
                <a:srgbClr val="FC122E"/>
              </a:solidFill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GB" sz="2400" dirty="0">
                <a:solidFill>
                  <a:srgbClr val="FC122E"/>
                </a:solidFill>
                <a:latin typeface="Verdana" pitchFamily="34" charset="0"/>
              </a:rPr>
              <a:t>Example:</a:t>
            </a:r>
            <a:r>
              <a:rPr lang="en-GB" sz="2400" dirty="0">
                <a:solidFill>
                  <a:srgbClr val="C00000"/>
                </a:solidFill>
                <a:latin typeface="Verdana" pitchFamily="34" charset="0"/>
              </a:rPr>
              <a:t>     </a:t>
            </a:r>
            <a:r>
              <a:rPr lang="en-GB" sz="2400" dirty="0">
                <a:solidFill>
                  <a:srgbClr val="001F51"/>
                </a:solidFill>
                <a:latin typeface="Verdana" pitchFamily="34" charset="0"/>
              </a:rPr>
              <a:t>Household income of </a:t>
            </a:r>
            <a:r>
              <a:rPr lang="en-GB" sz="2400" dirty="0">
                <a:solidFill>
                  <a:srgbClr val="FC122E"/>
                </a:solidFill>
                <a:latin typeface="Verdana" pitchFamily="34" charset="0"/>
              </a:rPr>
              <a:t>£55000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GB" sz="2400" dirty="0">
                <a:solidFill>
                  <a:srgbClr val="FC122E"/>
                </a:solidFill>
                <a:latin typeface="Verdana" pitchFamily="34" charset="0"/>
              </a:rPr>
              <a:t>			 </a:t>
            </a:r>
            <a:r>
              <a:rPr lang="en-GB" sz="2400" dirty="0">
                <a:solidFill>
                  <a:srgbClr val="001F51"/>
                </a:solidFill>
                <a:latin typeface="Verdana" pitchFamily="34" charset="0"/>
              </a:rPr>
              <a:t>Student studying </a:t>
            </a:r>
            <a:r>
              <a:rPr lang="en-GB" sz="2000" dirty="0">
                <a:solidFill>
                  <a:srgbClr val="001F51"/>
                </a:solidFill>
                <a:latin typeface="Verdana" pitchFamily="34" charset="0"/>
              </a:rPr>
              <a:t>outside London</a:t>
            </a:r>
            <a:endParaRPr lang="en-GB" sz="2400" dirty="0">
              <a:solidFill>
                <a:srgbClr val="001F51"/>
              </a:solidFill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GB" sz="1200" dirty="0">
              <a:solidFill>
                <a:srgbClr val="FC122E"/>
              </a:solidFill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GB" sz="2400" dirty="0">
                <a:solidFill>
                  <a:srgbClr val="FC122E"/>
                </a:solidFill>
                <a:latin typeface="Verdana" pitchFamily="34" charset="0"/>
              </a:rPr>
              <a:t>Contribution disregard </a:t>
            </a:r>
            <a:r>
              <a:rPr lang="en-GB" sz="2000" dirty="0">
                <a:solidFill>
                  <a:srgbClr val="FC122E"/>
                </a:solidFill>
                <a:latin typeface="Verdana" pitchFamily="34" charset="0"/>
              </a:rPr>
              <a:t>(amount between 25000 and 42875)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GB" sz="2400" dirty="0">
                <a:solidFill>
                  <a:srgbClr val="C00000"/>
                </a:solidFill>
                <a:latin typeface="Verdana" pitchFamily="34" charset="0"/>
              </a:rPr>
              <a:t> 		</a:t>
            </a:r>
            <a:r>
              <a:rPr lang="en-GB" sz="2400" dirty="0">
                <a:solidFill>
                  <a:srgbClr val="FF0000"/>
                </a:solidFill>
                <a:latin typeface="Verdana" pitchFamily="34" charset="0"/>
              </a:rPr>
              <a:t>£42875-£25000 </a:t>
            </a:r>
            <a:r>
              <a:rPr lang="en-GB" sz="2400" dirty="0">
                <a:solidFill>
                  <a:srgbClr val="001F51"/>
                </a:solidFill>
                <a:latin typeface="Verdana" pitchFamily="34" charset="0"/>
              </a:rPr>
              <a:t>= </a:t>
            </a:r>
            <a:r>
              <a:rPr lang="en-GB" sz="2400" dirty="0">
                <a:solidFill>
                  <a:srgbClr val="FF0000"/>
                </a:solidFill>
                <a:latin typeface="Verdana" pitchFamily="34" charset="0"/>
              </a:rPr>
              <a:t>£17875 / £7.20 = £2482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en-GB" sz="2400" dirty="0">
              <a:solidFill>
                <a:srgbClr val="FF0000"/>
              </a:solidFill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GB" sz="2400" dirty="0">
                <a:solidFill>
                  <a:srgbClr val="FF0000"/>
                </a:solidFill>
                <a:latin typeface="Verdana" pitchFamily="34" charset="0"/>
              </a:rPr>
              <a:t>Previous calculation = £4166 less £2482 = £1694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GB" sz="2400" dirty="0">
                <a:solidFill>
                  <a:srgbClr val="FF0000"/>
                </a:solidFill>
                <a:latin typeface="Verdana" pitchFamily="34" charset="0"/>
              </a:rPr>
              <a:t>    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GB" sz="2400" dirty="0">
                <a:solidFill>
                  <a:srgbClr val="FF0000"/>
                </a:solidFill>
                <a:latin typeface="Verdana" pitchFamily="34" charset="0"/>
              </a:rPr>
              <a:t>Student could receive £5540 + £1694= £7234     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en-GB" sz="2000" dirty="0">
              <a:latin typeface="Frutiger LT Std 55 Roman" pitchFamily="34" charset="0"/>
            </a:endParaRPr>
          </a:p>
        </p:txBody>
      </p:sp>
      <p:sp>
        <p:nvSpPr>
          <p:cNvPr id="17413" name="Text Box 15"/>
          <p:cNvSpPr txBox="1">
            <a:spLocks noChangeArrowheads="1"/>
          </p:cNvSpPr>
          <p:nvPr/>
        </p:nvSpPr>
        <p:spPr bwMode="auto">
          <a:xfrm>
            <a:off x="334962" y="204788"/>
            <a:ext cx="697334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sz="3200" b="1" dirty="0">
                <a:solidFill>
                  <a:srgbClr val="001F51"/>
                </a:solidFill>
              </a:rPr>
              <a:t>What will parents have to pay?</a:t>
            </a:r>
            <a:endParaRPr lang="en-GB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7500A3-6F73-45D4-AA7B-D1E2C5412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8784975" cy="64807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52F9E5-672C-4B00-8436-1F2F0ADD539D}"/>
              </a:ext>
            </a:extLst>
          </p:cNvPr>
          <p:cNvSpPr txBox="1"/>
          <p:nvPr/>
        </p:nvSpPr>
        <p:spPr>
          <a:xfrm>
            <a:off x="2339752" y="332656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Income assessment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898362-CDD9-4AB3-92EA-ABC0EC635957}"/>
              </a:ext>
            </a:extLst>
          </p:cNvPr>
          <p:cNvSpPr txBox="1"/>
          <p:nvPr/>
        </p:nvSpPr>
        <p:spPr>
          <a:xfrm>
            <a:off x="4427984" y="332656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Assessed contribution</a:t>
            </a:r>
          </a:p>
        </p:txBody>
      </p:sp>
    </p:spTree>
    <p:extLst>
      <p:ext uri="{BB962C8B-B14F-4D97-AF65-F5344CB8AC3E}">
        <p14:creationId xmlns:p14="http://schemas.microsoft.com/office/powerpoint/2010/main" val="520301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9"/>
          <p:cNvSpPr>
            <a:spLocks noChangeArrowheads="1"/>
          </p:cNvSpPr>
          <p:nvPr/>
        </p:nvSpPr>
        <p:spPr bwMode="auto">
          <a:xfrm>
            <a:off x="539750" y="635000"/>
            <a:ext cx="638175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3200" b="1" dirty="0">
                <a:solidFill>
                  <a:srgbClr val="001F51"/>
                </a:solidFill>
              </a:rPr>
              <a:t>Other Support</a:t>
            </a:r>
          </a:p>
        </p:txBody>
      </p:sp>
      <p:sp>
        <p:nvSpPr>
          <p:cNvPr id="15365" name="Rectangle 10"/>
          <p:cNvSpPr>
            <a:spLocks noChangeArrowheads="1"/>
          </p:cNvSpPr>
          <p:nvPr/>
        </p:nvSpPr>
        <p:spPr bwMode="auto">
          <a:xfrm>
            <a:off x="323850" y="1844824"/>
            <a:ext cx="8496300" cy="441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57200" indent="-457200">
              <a:lnSpc>
                <a:spcPct val="150000"/>
              </a:lnSpc>
              <a:spcBef>
                <a:spcPct val="20000"/>
              </a:spcBef>
              <a:buClr>
                <a:srgbClr val="001F51"/>
              </a:buClr>
              <a:buSzPct val="120000"/>
              <a:buFont typeface="Arial" pitchFamily="34" charset="0"/>
              <a:buChar char="•"/>
            </a:pPr>
            <a:r>
              <a:rPr lang="en-GB" sz="2400" dirty="0">
                <a:solidFill>
                  <a:srgbClr val="007DB5"/>
                </a:solidFill>
                <a:latin typeface="Verdana" pitchFamily="34" charset="0"/>
              </a:rPr>
              <a:t>University and college bursaries and scholarships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Clr>
                <a:srgbClr val="001F51"/>
              </a:buClr>
              <a:buSzPct val="120000"/>
              <a:buFont typeface="Arial" pitchFamily="34" charset="0"/>
              <a:buChar char="•"/>
            </a:pPr>
            <a:r>
              <a:rPr lang="en-GB" sz="2400" dirty="0">
                <a:solidFill>
                  <a:srgbClr val="007DB5"/>
                </a:solidFill>
                <a:latin typeface="Verdana" pitchFamily="34" charset="0"/>
              </a:rPr>
              <a:t>NHS Funding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Clr>
                <a:srgbClr val="001F51"/>
              </a:buClr>
              <a:buSzPct val="120000"/>
              <a:buFont typeface="Arial" pitchFamily="34" charset="0"/>
              <a:buChar char="•"/>
            </a:pPr>
            <a:r>
              <a:rPr lang="en-GB" sz="2400" dirty="0">
                <a:solidFill>
                  <a:srgbClr val="007DB5"/>
                </a:solidFill>
                <a:latin typeface="Verdana" pitchFamily="34" charset="0"/>
              </a:rPr>
              <a:t>Extra help for students in special circumstances, for example students with a disability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Clr>
                <a:srgbClr val="001F51"/>
              </a:buClr>
              <a:buSzPct val="120000"/>
              <a:buFont typeface="Arial" pitchFamily="34" charset="0"/>
              <a:buChar char="•"/>
            </a:pPr>
            <a:r>
              <a:rPr lang="en-GB" sz="2400" dirty="0">
                <a:solidFill>
                  <a:srgbClr val="007DB5"/>
                </a:solidFill>
                <a:latin typeface="Verdana" pitchFamily="34" charset="0"/>
              </a:rPr>
              <a:t>Support for part-time courses.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rgbClr val="001F51"/>
              </a:buClr>
              <a:buSzPct val="125000"/>
              <a:buFont typeface="Arial" pitchFamily="34" charset="0"/>
              <a:buChar char="£"/>
            </a:pPr>
            <a:endParaRPr lang="en-GB" sz="2400" dirty="0">
              <a:solidFill>
                <a:srgbClr val="007DB5"/>
              </a:solidFill>
              <a:latin typeface="Verdana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rgbClr val="001F51"/>
              </a:buClr>
              <a:buSzPct val="125000"/>
              <a:buFont typeface="Arial" pitchFamily="34" charset="0"/>
              <a:buNone/>
            </a:pPr>
            <a:endParaRPr lang="en-GB" b="1" dirty="0">
              <a:solidFill>
                <a:srgbClr val="007DB5"/>
              </a:solidFill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rgbClr val="001F51"/>
              </a:buClr>
              <a:buSzPct val="125000"/>
              <a:buFont typeface="Arial" pitchFamily="34" charset="0"/>
              <a:buChar char="£"/>
            </a:pPr>
            <a:endParaRPr lang="en-GB" b="1" dirty="0">
              <a:solidFill>
                <a:srgbClr val="007DB5"/>
              </a:solidFill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SzPct val="125000"/>
              <a:buFont typeface="Arial" pitchFamily="34" charset="0"/>
              <a:buChar char="£"/>
            </a:pPr>
            <a:endParaRPr lang="en-GB" b="1" dirty="0">
              <a:solidFill>
                <a:srgbClr val="007DB5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77E150-19DE-4336-A014-5D5D16BFD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27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EC0AC0-D570-45B7-8AB2-E2EA41538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5D4670-E634-4F67-8EE6-E6F5C9721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637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F36FC-8358-4479-8DCA-3A6800588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2300"/>
            <a:ext cx="9144000" cy="585339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solidFill>
                  <a:srgbClr val="001F51"/>
                </a:solidFill>
                <a:latin typeface="Arial" pitchFamily="34" charset="0"/>
                <a:cs typeface="Arial" pitchFamily="34" charset="0"/>
              </a:rPr>
              <a:t>Repaying the Loans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204864"/>
            <a:ext cx="8640763" cy="4032473"/>
          </a:xfrm>
        </p:spPr>
        <p:txBody>
          <a:bodyPr/>
          <a:lstStyle/>
          <a:p>
            <a:pPr>
              <a:buClr>
                <a:srgbClr val="001F51"/>
              </a:buClr>
              <a:buFont typeface="Arial" pitchFamily="34" charset="0"/>
              <a:buChar char="•"/>
              <a:defRPr/>
            </a:pPr>
            <a:r>
              <a:rPr lang="en-GB" sz="2800" dirty="0">
                <a:solidFill>
                  <a:srgbClr val="007DB5"/>
                </a:solidFill>
                <a:latin typeface="Verdana" pitchFamily="34" charset="0"/>
                <a:cs typeface="Arial" pitchFamily="34" charset="0"/>
              </a:rPr>
              <a:t>Paid on earnings over £27,295</a:t>
            </a:r>
          </a:p>
          <a:p>
            <a:pPr marL="0" indent="0">
              <a:buClr>
                <a:srgbClr val="001F51"/>
              </a:buClr>
              <a:defRPr/>
            </a:pPr>
            <a:endParaRPr lang="en-GB" sz="1200" dirty="0">
              <a:solidFill>
                <a:srgbClr val="007DB5"/>
              </a:solidFill>
              <a:latin typeface="Verdana" pitchFamily="34" charset="0"/>
              <a:cs typeface="Arial" pitchFamily="34" charset="0"/>
            </a:endParaRPr>
          </a:p>
          <a:p>
            <a:pPr eaLnBrk="1" hangingPunct="1">
              <a:buClr>
                <a:srgbClr val="001F51"/>
              </a:buClr>
              <a:buFont typeface="Arial" pitchFamily="34" charset="0"/>
              <a:buChar char="•"/>
              <a:defRPr/>
            </a:pPr>
            <a:r>
              <a:rPr lang="en-GB" sz="2800" dirty="0">
                <a:solidFill>
                  <a:srgbClr val="007DB5"/>
                </a:solidFill>
                <a:latin typeface="Verdana" pitchFamily="34" charset="0"/>
              </a:rPr>
              <a:t>9% of income over £27,295 </a:t>
            </a:r>
          </a:p>
          <a:p>
            <a:pPr marL="0" indent="0" eaLnBrk="1" hangingPunct="1">
              <a:buClr>
                <a:srgbClr val="001F51"/>
              </a:buClr>
              <a:defRPr/>
            </a:pPr>
            <a:endParaRPr lang="en-GB" sz="1200" dirty="0">
              <a:solidFill>
                <a:srgbClr val="007DB5"/>
              </a:solidFill>
              <a:latin typeface="Verdana" pitchFamily="34" charset="0"/>
            </a:endParaRPr>
          </a:p>
          <a:p>
            <a:pPr eaLnBrk="1" hangingPunct="1">
              <a:buClr>
                <a:srgbClr val="001F51"/>
              </a:buClr>
              <a:buFont typeface="Arial" pitchFamily="34" charset="0"/>
              <a:buChar char="•"/>
              <a:defRPr/>
            </a:pPr>
            <a:r>
              <a:rPr lang="en-GB" sz="2800" dirty="0">
                <a:solidFill>
                  <a:srgbClr val="007DB5"/>
                </a:solidFill>
                <a:latin typeface="Verdana" pitchFamily="34" charset="0"/>
              </a:rPr>
              <a:t>Deducted from salary through the tax system</a:t>
            </a:r>
          </a:p>
          <a:p>
            <a:pPr marL="0" indent="0" eaLnBrk="1" hangingPunct="1">
              <a:buClr>
                <a:srgbClr val="001F51"/>
              </a:buClr>
              <a:defRPr/>
            </a:pPr>
            <a:endParaRPr lang="en-GB" sz="1200" dirty="0">
              <a:solidFill>
                <a:srgbClr val="007DB5"/>
              </a:solidFill>
              <a:latin typeface="Verdana" pitchFamily="34" charset="0"/>
            </a:endParaRPr>
          </a:p>
          <a:p>
            <a:pPr eaLnBrk="1" hangingPunct="1">
              <a:buClr>
                <a:srgbClr val="001F51"/>
              </a:buClr>
              <a:buSzPct val="125000"/>
              <a:buFont typeface="Arial" pitchFamily="34" charset="0"/>
              <a:buChar char="•"/>
              <a:defRPr/>
            </a:pPr>
            <a:r>
              <a:rPr lang="en-GB" sz="2800" dirty="0">
                <a:solidFill>
                  <a:srgbClr val="007DB5"/>
                </a:solidFill>
                <a:latin typeface="Verdana" pitchFamily="34" charset="0"/>
              </a:rPr>
              <a:t>Any outstanding balance written off by government after 30 years.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758258"/>
              </p:ext>
            </p:extLst>
          </p:nvPr>
        </p:nvGraphicFramePr>
        <p:xfrm>
          <a:off x="251520" y="260649"/>
          <a:ext cx="8640961" cy="6336702"/>
        </p:xfrm>
        <a:graphic>
          <a:graphicData uri="http://schemas.openxmlformats.org/drawingml/2006/table">
            <a:tbl>
              <a:tblPr/>
              <a:tblGrid>
                <a:gridCol w="4032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22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13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2800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Annual income before tax</a:t>
                      </a:r>
                    </a:p>
                  </a:txBody>
                  <a:tcPr marL="43750" marR="43750" marT="21875" marB="21875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Bef>
                          <a:spcPts val="430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Monthly 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Bef>
                          <a:spcPts val="430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salary</a:t>
                      </a:r>
                    </a:p>
                  </a:txBody>
                  <a:tcPr marL="6310" marR="6310" marT="6310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Bef>
                          <a:spcPts val="430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Monthly repayment</a:t>
                      </a:r>
                    </a:p>
                  </a:txBody>
                  <a:tcPr marL="43750" marR="43750" marT="21875" marB="21875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0955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Bef>
                          <a:spcPts val="430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Up to £27,295</a:t>
                      </a:r>
                    </a:p>
                  </a:txBody>
                  <a:tcPr marL="43750" marR="43750" marT="21875" marB="21875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£2,275</a:t>
                      </a:r>
                    </a:p>
                  </a:txBody>
                  <a:tcPr marL="6310" marR="6310" marT="6310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£0</a:t>
                      </a:r>
                    </a:p>
                  </a:txBody>
                  <a:tcPr marL="43750" marR="43750" marT="21875" marB="21875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5585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Bef>
                          <a:spcPts val="430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£28000</a:t>
                      </a:r>
                    </a:p>
                  </a:txBody>
                  <a:tcPr marL="43750" marR="43750" marT="21875" marB="21875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£2,333</a:t>
                      </a:r>
                    </a:p>
                  </a:txBody>
                  <a:tcPr marL="6310" marR="6310" marT="6310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£5</a:t>
                      </a:r>
                    </a:p>
                  </a:txBody>
                  <a:tcPr marL="43750" marR="43750" marT="21875" marB="21875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5585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Bef>
                          <a:spcPts val="430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£30,000</a:t>
                      </a:r>
                    </a:p>
                  </a:txBody>
                  <a:tcPr marL="43750" marR="43750" marT="21875" marB="21875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£2,500</a:t>
                      </a:r>
                    </a:p>
                  </a:txBody>
                  <a:tcPr marL="6310" marR="6310" marT="6310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£20</a:t>
                      </a:r>
                    </a:p>
                  </a:txBody>
                  <a:tcPr marL="43750" marR="43750" marT="21875" marB="21875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4655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Bef>
                          <a:spcPts val="430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£35,000</a:t>
                      </a:r>
                    </a:p>
                  </a:txBody>
                  <a:tcPr marL="43750" marR="43750" marT="21875" marB="21875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£2,917</a:t>
                      </a:r>
                    </a:p>
                  </a:txBody>
                  <a:tcPr marL="6310" marR="6310" marT="6310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£57</a:t>
                      </a:r>
                    </a:p>
                  </a:txBody>
                  <a:tcPr marL="43750" marR="43750" marT="21875" marB="21875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06448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Bef>
                          <a:spcPts val="430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£40,000</a:t>
                      </a:r>
                    </a:p>
                  </a:txBody>
                  <a:tcPr marL="43750" marR="43750" marT="21875" marB="21875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£3,333</a:t>
                      </a:r>
                    </a:p>
                  </a:txBody>
                  <a:tcPr marL="6310" marR="6310" marT="6310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£95</a:t>
                      </a:r>
                    </a:p>
                  </a:txBody>
                  <a:tcPr marL="43750" marR="43750" marT="21875" marB="21875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9781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1F51"/>
                </a:solidFill>
                <a:latin typeface="Arial" pitchFamily="34" charset="0"/>
                <a:cs typeface="Arial" pitchFamily="34" charset="0"/>
              </a:rPr>
              <a:t>Interest rates</a:t>
            </a:r>
          </a:p>
        </p:txBody>
      </p:sp>
      <p:graphicFrame>
        <p:nvGraphicFramePr>
          <p:cNvPr id="4" name="Chart Placeholder 3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2174072305"/>
              </p:ext>
            </p:extLst>
          </p:nvPr>
        </p:nvGraphicFramePr>
        <p:xfrm>
          <a:off x="323850" y="1052737"/>
          <a:ext cx="8568630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ctrTitle"/>
          </p:nvPr>
        </p:nvSpPr>
        <p:spPr>
          <a:xfrm>
            <a:off x="390525" y="260350"/>
            <a:ext cx="7772400" cy="647700"/>
          </a:xfrm>
        </p:spPr>
        <p:txBody>
          <a:bodyPr/>
          <a:lstStyle/>
          <a:p>
            <a:r>
              <a:rPr lang="en-GB" sz="3200" dirty="0">
                <a:solidFill>
                  <a:srgbClr val="001F51"/>
                </a:solidFill>
                <a:latin typeface="Arial" pitchFamily="34" charset="0"/>
                <a:cs typeface="Arial" pitchFamily="34" charset="0"/>
              </a:rPr>
              <a:t>Applying and receiving funds</a:t>
            </a:r>
            <a:endParaRPr lang="en-GB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507" name="TextBox 3"/>
          <p:cNvSpPr txBox="1">
            <a:spLocks noChangeArrowheads="1"/>
          </p:cNvSpPr>
          <p:nvPr/>
        </p:nvSpPr>
        <p:spPr bwMode="auto">
          <a:xfrm>
            <a:off x="792807" y="1484784"/>
            <a:ext cx="7273925" cy="830263"/>
          </a:xfrm>
          <a:prstGeom prst="rect">
            <a:avLst/>
          </a:prstGeom>
          <a:solidFill>
            <a:srgbClr val="79D6FF">
              <a:alpha val="67842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sz="2400" dirty="0">
                <a:solidFill>
                  <a:srgbClr val="007DB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Register and complete student finance application</a:t>
            </a:r>
            <a:endParaRPr lang="en-GB" sz="2400" dirty="0">
              <a:solidFill>
                <a:srgbClr val="007DB5"/>
              </a:solidFill>
            </a:endParaRPr>
          </a:p>
        </p:txBody>
      </p:sp>
      <p:sp>
        <p:nvSpPr>
          <p:cNvPr id="21508" name="TextBox 4"/>
          <p:cNvSpPr txBox="1">
            <a:spLocks noChangeArrowheads="1"/>
          </p:cNvSpPr>
          <p:nvPr/>
        </p:nvSpPr>
        <p:spPr bwMode="auto">
          <a:xfrm>
            <a:off x="758321" y="2504614"/>
            <a:ext cx="7273925" cy="460375"/>
          </a:xfrm>
          <a:prstGeom prst="rect">
            <a:avLst/>
          </a:prstGeom>
          <a:solidFill>
            <a:srgbClr val="79D6FF">
              <a:alpha val="67842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sz="2400" dirty="0">
                <a:solidFill>
                  <a:srgbClr val="FC122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Submit additional evidence if necessary</a:t>
            </a:r>
            <a:endParaRPr lang="en-GB" sz="2400" dirty="0">
              <a:solidFill>
                <a:srgbClr val="001F51"/>
              </a:solidFill>
            </a:endParaRPr>
          </a:p>
        </p:txBody>
      </p:sp>
      <p:sp>
        <p:nvSpPr>
          <p:cNvPr id="21509" name="TextBox 5"/>
          <p:cNvSpPr txBox="1">
            <a:spLocks noChangeArrowheads="1"/>
          </p:cNvSpPr>
          <p:nvPr/>
        </p:nvSpPr>
        <p:spPr bwMode="auto">
          <a:xfrm>
            <a:off x="758320" y="3212975"/>
            <a:ext cx="7273925" cy="1200329"/>
          </a:xfrm>
          <a:prstGeom prst="rect">
            <a:avLst/>
          </a:prstGeom>
          <a:solidFill>
            <a:srgbClr val="79D6FF">
              <a:alpha val="67842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sz="2400" dirty="0">
                <a:solidFill>
                  <a:srgbClr val="007DB5"/>
                </a:solidFill>
              </a:rPr>
              <a:t>SFE approves application</a:t>
            </a:r>
          </a:p>
          <a:p>
            <a:pPr algn="ctr" eaLnBrk="1" hangingPunct="1"/>
            <a:r>
              <a:rPr lang="en-GB" sz="2400" dirty="0">
                <a:solidFill>
                  <a:srgbClr val="007DB5"/>
                </a:solidFill>
              </a:rPr>
              <a:t>Sends Student Finance Entitlement letter </a:t>
            </a:r>
          </a:p>
          <a:p>
            <a:pPr algn="ctr" eaLnBrk="1" hangingPunct="1"/>
            <a:r>
              <a:rPr lang="en-GB" sz="2400" dirty="0">
                <a:solidFill>
                  <a:srgbClr val="007DB5"/>
                </a:solidFill>
              </a:rPr>
              <a:t>and declaration</a:t>
            </a:r>
          </a:p>
        </p:txBody>
      </p:sp>
      <p:sp>
        <p:nvSpPr>
          <p:cNvPr id="21510" name="TextBox 7"/>
          <p:cNvSpPr txBox="1">
            <a:spLocks noChangeArrowheads="1"/>
          </p:cNvSpPr>
          <p:nvPr/>
        </p:nvSpPr>
        <p:spPr bwMode="auto">
          <a:xfrm>
            <a:off x="792804" y="5229200"/>
            <a:ext cx="7273925" cy="461962"/>
          </a:xfrm>
          <a:prstGeom prst="rect">
            <a:avLst/>
          </a:prstGeom>
          <a:solidFill>
            <a:srgbClr val="79D6FF">
              <a:alpha val="67842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sz="2400" dirty="0">
                <a:solidFill>
                  <a:srgbClr val="007DB5"/>
                </a:solidFill>
              </a:rPr>
              <a:t>Take Entitlement letter to university for registration</a:t>
            </a:r>
          </a:p>
        </p:txBody>
      </p:sp>
      <p:sp>
        <p:nvSpPr>
          <p:cNvPr id="21511" name="TextBox 8"/>
          <p:cNvSpPr txBox="1">
            <a:spLocks noChangeArrowheads="1"/>
          </p:cNvSpPr>
          <p:nvPr/>
        </p:nvSpPr>
        <p:spPr bwMode="auto">
          <a:xfrm>
            <a:off x="792806" y="4581128"/>
            <a:ext cx="7273925" cy="461962"/>
          </a:xfrm>
          <a:prstGeom prst="rect">
            <a:avLst/>
          </a:prstGeom>
          <a:solidFill>
            <a:srgbClr val="79D6FF">
              <a:alpha val="67842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sz="2400" dirty="0">
                <a:solidFill>
                  <a:srgbClr val="FC122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Sign and return the declaration</a:t>
            </a:r>
            <a:endParaRPr lang="en-GB" sz="2400" dirty="0">
              <a:solidFill>
                <a:srgbClr val="001F51"/>
              </a:solidFill>
            </a:endParaRPr>
          </a:p>
        </p:txBody>
      </p:sp>
      <p:sp>
        <p:nvSpPr>
          <p:cNvPr id="21512" name="TextBox 9"/>
          <p:cNvSpPr txBox="1">
            <a:spLocks noChangeArrowheads="1"/>
          </p:cNvSpPr>
          <p:nvPr/>
        </p:nvSpPr>
        <p:spPr bwMode="auto">
          <a:xfrm>
            <a:off x="792807" y="5877272"/>
            <a:ext cx="7273925" cy="460375"/>
          </a:xfrm>
          <a:prstGeom prst="rect">
            <a:avLst/>
          </a:prstGeom>
          <a:solidFill>
            <a:srgbClr val="79D6FF">
              <a:alpha val="67842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sz="2400" dirty="0">
                <a:solidFill>
                  <a:srgbClr val="FC122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SFE makes payments</a:t>
            </a:r>
            <a:endParaRPr lang="en-GB" sz="2400" dirty="0">
              <a:solidFill>
                <a:srgbClr val="001F5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solidFill>
                  <a:srgbClr val="001F51"/>
                </a:solidFill>
                <a:latin typeface="Arial" pitchFamily="34" charset="0"/>
                <a:cs typeface="Arial" pitchFamily="34" charset="0"/>
              </a:rPr>
              <a:t>Session Content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5650" y="1773238"/>
            <a:ext cx="7643813" cy="4032250"/>
          </a:xfrm>
        </p:spPr>
        <p:txBody>
          <a:bodyPr/>
          <a:lstStyle/>
          <a:p>
            <a:pPr marL="514350" indent="-514350">
              <a:buClr>
                <a:srgbClr val="001F51"/>
              </a:buClr>
              <a:buSzPct val="120000"/>
              <a:buFont typeface="Arial" pitchFamily="34" charset="0"/>
              <a:buChar char="•"/>
            </a:pPr>
            <a:r>
              <a:rPr lang="en-GB" sz="2800" dirty="0">
                <a:solidFill>
                  <a:srgbClr val="007DB5"/>
                </a:solidFill>
                <a:latin typeface="Verdana" pitchFamily="34" charset="0"/>
              </a:rPr>
              <a:t>Student Finance Package</a:t>
            </a:r>
          </a:p>
          <a:p>
            <a:pPr marL="514350" indent="-514350">
              <a:buClr>
                <a:srgbClr val="001F51"/>
              </a:buClr>
              <a:buSzPct val="120000"/>
              <a:buFont typeface="Arial" pitchFamily="34" charset="0"/>
              <a:buChar char="•"/>
            </a:pPr>
            <a:endParaRPr lang="en-GB" sz="2800" dirty="0">
              <a:solidFill>
                <a:srgbClr val="007DB5"/>
              </a:solidFill>
              <a:latin typeface="Verdana" pitchFamily="34" charset="0"/>
            </a:endParaRPr>
          </a:p>
          <a:p>
            <a:pPr marL="514350" indent="-514350">
              <a:buClr>
                <a:srgbClr val="001F51"/>
              </a:buClr>
              <a:buSzPct val="120000"/>
              <a:buFont typeface="Arial" pitchFamily="34" charset="0"/>
              <a:buChar char="•"/>
            </a:pPr>
            <a:r>
              <a:rPr lang="en-GB" sz="2800" dirty="0">
                <a:solidFill>
                  <a:srgbClr val="007DB5"/>
                </a:solidFill>
                <a:latin typeface="Verdana" pitchFamily="34" charset="0"/>
              </a:rPr>
              <a:t>Repayment</a:t>
            </a:r>
          </a:p>
          <a:p>
            <a:pPr marL="514350" indent="-514350">
              <a:buClr>
                <a:srgbClr val="001F51"/>
              </a:buClr>
              <a:buSzPct val="120000"/>
              <a:buFont typeface="Arial" pitchFamily="34" charset="0"/>
              <a:buChar char="•"/>
            </a:pPr>
            <a:endParaRPr lang="en-GB" sz="2800" dirty="0">
              <a:solidFill>
                <a:srgbClr val="007DB5"/>
              </a:solidFill>
              <a:latin typeface="Verdana" pitchFamily="34" charset="0"/>
            </a:endParaRPr>
          </a:p>
          <a:p>
            <a:pPr marL="514350" indent="-514350">
              <a:buClr>
                <a:srgbClr val="001F51"/>
              </a:buClr>
              <a:buSzPct val="120000"/>
              <a:buFont typeface="Arial" pitchFamily="34" charset="0"/>
              <a:buChar char="•"/>
            </a:pPr>
            <a:r>
              <a:rPr lang="en-GB" sz="2800" dirty="0">
                <a:solidFill>
                  <a:srgbClr val="007DB5"/>
                </a:solidFill>
                <a:latin typeface="Verdana" pitchFamily="34" charset="0"/>
              </a:rPr>
              <a:t>How to apply </a:t>
            </a:r>
          </a:p>
          <a:p>
            <a:pPr marL="514350" indent="-514350">
              <a:buClr>
                <a:srgbClr val="001F51"/>
              </a:buClr>
              <a:buSzPct val="120000"/>
              <a:buFont typeface="Arial" pitchFamily="34" charset="0"/>
              <a:buChar char="•"/>
            </a:pPr>
            <a:endParaRPr lang="en-GB" sz="2800" dirty="0">
              <a:solidFill>
                <a:srgbClr val="007DB5"/>
              </a:solidFill>
              <a:latin typeface="Verdana" pitchFamily="34" charset="0"/>
            </a:endParaRPr>
          </a:p>
          <a:p>
            <a:pPr marL="514350" indent="-514350">
              <a:buClr>
                <a:srgbClr val="001F51"/>
              </a:buClr>
              <a:buSzPct val="120000"/>
              <a:buFont typeface="Arial" pitchFamily="34" charset="0"/>
              <a:buChar char="•"/>
            </a:pPr>
            <a:r>
              <a:rPr lang="en-GB" sz="2800" dirty="0">
                <a:solidFill>
                  <a:srgbClr val="007DB5"/>
                </a:solidFill>
                <a:latin typeface="Verdana" pitchFamily="34" charset="0"/>
              </a:rPr>
              <a:t>Questions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/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244825-1A50-495B-A7FE-6572B2617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640"/>
            <a:ext cx="9144000" cy="648072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4FC2A4-AD9E-462F-940F-5D7B54774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712968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42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hart Placeholder 7">
            <a:extLst>
              <a:ext uri="{FF2B5EF4-FFF2-40B4-BE49-F238E27FC236}">
                <a16:creationId xmlns:a16="http://schemas.microsoft.com/office/drawing/2014/main" id="{77711C22-8C1F-48CF-B1BD-31E5B908F24E}"/>
              </a:ext>
            </a:extLst>
          </p:cNvPr>
          <p:cNvPicPr>
            <a:picLocks noGrp="1" noChangeAspect="1"/>
          </p:cNvPicPr>
          <p:nvPr>
            <p:ph type="chart" idx="1"/>
          </p:nvPr>
        </p:nvPicPr>
        <p:blipFill>
          <a:blip r:embed="rId2"/>
          <a:stretch>
            <a:fillRect/>
          </a:stretch>
        </p:blipFill>
        <p:spPr>
          <a:xfrm>
            <a:off x="323850" y="692696"/>
            <a:ext cx="8496300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7359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5"/>
          <p:cNvSpPr>
            <a:spLocks noChangeArrowheads="1"/>
          </p:cNvSpPr>
          <p:nvPr/>
        </p:nvSpPr>
        <p:spPr bwMode="auto">
          <a:xfrm>
            <a:off x="323850" y="1268760"/>
            <a:ext cx="8496300" cy="187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lnSpc>
                <a:spcPct val="150000"/>
              </a:lnSpc>
              <a:spcBef>
                <a:spcPct val="20000"/>
              </a:spcBef>
              <a:buClr>
                <a:srgbClr val="001F51"/>
              </a:buClr>
              <a:buSzPct val="125000"/>
              <a:buFont typeface="Arial" pitchFamily="34" charset="0"/>
              <a:buNone/>
            </a:pPr>
            <a:r>
              <a:rPr lang="en-GB" sz="3600" dirty="0">
                <a:solidFill>
                  <a:srgbClr val="001F51"/>
                </a:solidFill>
                <a:latin typeface="Verdana" pitchFamily="34" charset="0"/>
              </a:rPr>
              <a:t>gov.uk/student-finance</a:t>
            </a:r>
          </a:p>
          <a:p>
            <a:pPr marL="342900" indent="-342900" algn="ctr">
              <a:lnSpc>
                <a:spcPct val="150000"/>
              </a:lnSpc>
              <a:spcBef>
                <a:spcPct val="20000"/>
              </a:spcBef>
              <a:buClr>
                <a:srgbClr val="001F51"/>
              </a:buClr>
              <a:buSzPct val="125000"/>
              <a:buFont typeface="Arial" pitchFamily="34" charset="0"/>
              <a:buNone/>
            </a:pPr>
            <a:r>
              <a:rPr lang="en-GB" sz="3200" dirty="0">
                <a:solidFill>
                  <a:srgbClr val="001F51"/>
                </a:solidFill>
                <a:latin typeface="Verdana" pitchFamily="34" charset="0"/>
              </a:rPr>
              <a:t>thestudentroom.co.uk/student-finance/</a:t>
            </a:r>
            <a:endParaRPr lang="en-GB" sz="1400" b="1" dirty="0">
              <a:solidFill>
                <a:srgbClr val="001F51"/>
              </a:solidFill>
            </a:endParaRPr>
          </a:p>
        </p:txBody>
      </p:sp>
      <p:sp>
        <p:nvSpPr>
          <p:cNvPr id="23555" name="Rectangle 1"/>
          <p:cNvSpPr>
            <a:spLocks noChangeArrowheads="1"/>
          </p:cNvSpPr>
          <p:nvPr/>
        </p:nvSpPr>
        <p:spPr bwMode="auto">
          <a:xfrm>
            <a:off x="1539599" y="3429000"/>
            <a:ext cx="606480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3600" dirty="0">
                <a:solidFill>
                  <a:srgbClr val="001F5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thescholarshiphub.org.uk</a:t>
            </a:r>
          </a:p>
          <a:p>
            <a:pPr algn="ctr"/>
            <a:endParaRPr lang="en-GB" b="1" dirty="0"/>
          </a:p>
          <a:p>
            <a:pPr algn="ctr"/>
            <a:r>
              <a:rPr lang="en-GB" sz="3600" dirty="0">
                <a:solidFill>
                  <a:srgbClr val="001F51"/>
                </a:solidFill>
                <a:latin typeface="Verdana" pitchFamily="34" charset="0"/>
              </a:rPr>
              <a:t>moneysavingexpert.com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7"/>
          <p:cNvSpPr>
            <a:spLocks noChangeArrowheads="1"/>
          </p:cNvSpPr>
          <p:nvPr/>
        </p:nvSpPr>
        <p:spPr bwMode="auto">
          <a:xfrm>
            <a:off x="300490" y="332656"/>
            <a:ext cx="638175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3200" b="1" dirty="0">
                <a:solidFill>
                  <a:srgbClr val="001F51"/>
                </a:solidFill>
              </a:rPr>
              <a:t>Qualifying</a:t>
            </a:r>
          </a:p>
        </p:txBody>
      </p:sp>
      <p:sp>
        <p:nvSpPr>
          <p:cNvPr id="7173" name="Rectangle 8"/>
          <p:cNvSpPr>
            <a:spLocks noChangeArrowheads="1"/>
          </p:cNvSpPr>
          <p:nvPr/>
        </p:nvSpPr>
        <p:spPr bwMode="auto">
          <a:xfrm>
            <a:off x="-24924" y="1668643"/>
            <a:ext cx="8989411" cy="4249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GB" sz="2800" b="1" dirty="0">
                <a:solidFill>
                  <a:srgbClr val="007DB5"/>
                </a:solidFill>
              </a:rPr>
              <a:t>	</a:t>
            </a:r>
            <a:r>
              <a:rPr lang="en-GB" sz="2800" dirty="0">
                <a:solidFill>
                  <a:srgbClr val="007DB5"/>
                </a:solidFill>
                <a:latin typeface="Verdana" pitchFamily="34" charset="0"/>
              </a:rPr>
              <a:t>There are three main conditions a student has to meet: </a:t>
            </a:r>
          </a:p>
          <a:p>
            <a:pPr marL="971550" lvl="1" indent="-514350">
              <a:lnSpc>
                <a:spcPct val="150000"/>
              </a:lnSpc>
              <a:spcBef>
                <a:spcPct val="20000"/>
              </a:spcBef>
              <a:buClr>
                <a:srgbClr val="001F51"/>
              </a:buClr>
              <a:buSzPct val="120000"/>
              <a:buFont typeface="Arial" pitchFamily="34" charset="0"/>
              <a:buChar char="•"/>
            </a:pPr>
            <a:r>
              <a:rPr lang="en-GB" sz="2800" dirty="0">
                <a:solidFill>
                  <a:srgbClr val="007DB5"/>
                </a:solidFill>
                <a:latin typeface="Verdana" pitchFamily="34" charset="0"/>
              </a:rPr>
              <a:t>They must be personally eligible</a:t>
            </a:r>
          </a:p>
          <a:p>
            <a:pPr marL="971550" lvl="1" indent="-514350">
              <a:lnSpc>
                <a:spcPct val="150000"/>
              </a:lnSpc>
              <a:spcBef>
                <a:spcPct val="20000"/>
              </a:spcBef>
              <a:buClr>
                <a:srgbClr val="001F51"/>
              </a:buClr>
              <a:buSzPct val="120000"/>
              <a:buFont typeface="Arial" pitchFamily="34" charset="0"/>
              <a:buChar char="•"/>
            </a:pPr>
            <a:r>
              <a:rPr lang="en-GB" sz="2800" dirty="0">
                <a:solidFill>
                  <a:srgbClr val="007DB5"/>
                </a:solidFill>
                <a:latin typeface="Verdana" pitchFamily="34" charset="0"/>
              </a:rPr>
              <a:t>The course must be eligible</a:t>
            </a:r>
          </a:p>
          <a:p>
            <a:pPr marL="971550" lvl="1" indent="-514350">
              <a:lnSpc>
                <a:spcPct val="150000"/>
              </a:lnSpc>
              <a:spcBef>
                <a:spcPct val="20000"/>
              </a:spcBef>
              <a:buClr>
                <a:srgbClr val="001F51"/>
              </a:buClr>
              <a:buSzPct val="120000"/>
              <a:buFont typeface="Arial" pitchFamily="34" charset="0"/>
              <a:buChar char="•"/>
            </a:pPr>
            <a:r>
              <a:rPr lang="en-GB" sz="2800" dirty="0">
                <a:solidFill>
                  <a:srgbClr val="007DB5"/>
                </a:solidFill>
                <a:latin typeface="Verdana" pitchFamily="34" charset="0"/>
              </a:rPr>
              <a:t>The university or college must also be eligible</a:t>
            </a:r>
          </a:p>
          <a:p>
            <a:pPr lvl="1">
              <a:lnSpc>
                <a:spcPct val="150000"/>
              </a:lnSpc>
              <a:spcBef>
                <a:spcPct val="20000"/>
              </a:spcBef>
              <a:buClr>
                <a:srgbClr val="001F51"/>
              </a:buClr>
              <a:buSzPct val="120000"/>
            </a:pPr>
            <a:endParaRPr lang="en-GB" sz="1600" dirty="0">
              <a:solidFill>
                <a:srgbClr val="007DB5"/>
              </a:solidFill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7"/>
          <p:cNvSpPr>
            <a:spLocks noChangeArrowheads="1"/>
          </p:cNvSpPr>
          <p:nvPr/>
        </p:nvSpPr>
        <p:spPr bwMode="auto">
          <a:xfrm>
            <a:off x="323850" y="381000"/>
            <a:ext cx="76327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3200" b="1" dirty="0">
                <a:solidFill>
                  <a:srgbClr val="001F51"/>
                </a:solidFill>
              </a:rPr>
              <a:t>What student finance is available?</a:t>
            </a:r>
          </a:p>
        </p:txBody>
      </p:sp>
      <p:sp>
        <p:nvSpPr>
          <p:cNvPr id="8197" name="Rectangle 8"/>
          <p:cNvSpPr>
            <a:spLocks noChangeArrowheads="1"/>
          </p:cNvSpPr>
          <p:nvPr/>
        </p:nvSpPr>
        <p:spPr bwMode="auto">
          <a:xfrm>
            <a:off x="468313" y="1700213"/>
            <a:ext cx="8208962" cy="4177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rgbClr val="001F51"/>
              </a:buClr>
              <a:buSzPct val="120000"/>
              <a:buFont typeface="Arial" pitchFamily="34" charset="0"/>
              <a:buChar char="•"/>
              <a:defRPr/>
            </a:pPr>
            <a:r>
              <a:rPr lang="en-GB" sz="2800" dirty="0">
                <a:solidFill>
                  <a:srgbClr val="007DB5"/>
                </a:solidFill>
                <a:latin typeface="Verdana" pitchFamily="34" charset="0"/>
              </a:rPr>
              <a:t>Tuition Fee Loan</a:t>
            </a:r>
          </a:p>
          <a:p>
            <a:pPr marL="171450" indent="-171450">
              <a:spcBef>
                <a:spcPct val="20000"/>
              </a:spcBef>
              <a:buClr>
                <a:srgbClr val="001F51"/>
              </a:buClr>
              <a:buSzPct val="120000"/>
              <a:buFont typeface="Arial" pitchFamily="34" charset="0"/>
              <a:buChar char="•"/>
              <a:defRPr/>
            </a:pPr>
            <a:endParaRPr lang="en-GB" sz="1000" dirty="0">
              <a:solidFill>
                <a:srgbClr val="007DB5"/>
              </a:solidFill>
              <a:latin typeface="Verdana" pitchFamily="34" charset="0"/>
            </a:endParaRPr>
          </a:p>
          <a:p>
            <a:pPr marL="171450" indent="-171450">
              <a:spcBef>
                <a:spcPct val="20000"/>
              </a:spcBef>
              <a:buClr>
                <a:srgbClr val="001F51"/>
              </a:buClr>
              <a:buSzPct val="120000"/>
              <a:buFont typeface="Arial" pitchFamily="34" charset="0"/>
              <a:buChar char="•"/>
              <a:defRPr/>
            </a:pPr>
            <a:endParaRPr lang="en-GB" sz="1200" dirty="0">
              <a:solidFill>
                <a:srgbClr val="007DB5"/>
              </a:solidFill>
              <a:latin typeface="Verdana" pitchFamily="34" charset="0"/>
            </a:endParaRPr>
          </a:p>
          <a:p>
            <a:pPr marL="457200" indent="-457200">
              <a:spcBef>
                <a:spcPct val="20000"/>
              </a:spcBef>
              <a:buClr>
                <a:srgbClr val="001F51"/>
              </a:buClr>
              <a:buSzPct val="120000"/>
              <a:buFont typeface="Arial" pitchFamily="34" charset="0"/>
              <a:buChar char="•"/>
              <a:defRPr/>
            </a:pPr>
            <a:r>
              <a:rPr lang="en-GB" sz="2800" dirty="0">
                <a:solidFill>
                  <a:srgbClr val="007DB5"/>
                </a:solidFill>
                <a:latin typeface="Verdana" pitchFamily="34" charset="0"/>
              </a:rPr>
              <a:t>Maintenance Loan</a:t>
            </a:r>
          </a:p>
          <a:p>
            <a:pPr marL="171450" indent="-171450">
              <a:spcBef>
                <a:spcPct val="20000"/>
              </a:spcBef>
              <a:buClr>
                <a:srgbClr val="001F51"/>
              </a:buClr>
              <a:buSzPct val="120000"/>
              <a:buFont typeface="Arial" pitchFamily="34" charset="0"/>
              <a:buChar char="•"/>
              <a:defRPr/>
            </a:pPr>
            <a:endParaRPr lang="en-GB" sz="1000" dirty="0">
              <a:solidFill>
                <a:srgbClr val="007DB5"/>
              </a:solidFill>
              <a:latin typeface="Verdana" pitchFamily="34" charset="0"/>
            </a:endParaRPr>
          </a:p>
          <a:p>
            <a:pPr marL="171450" indent="-171450">
              <a:spcBef>
                <a:spcPct val="20000"/>
              </a:spcBef>
              <a:buClr>
                <a:srgbClr val="001F51"/>
              </a:buClr>
              <a:buSzPct val="120000"/>
              <a:buFont typeface="Arial" pitchFamily="34" charset="0"/>
              <a:buChar char="•"/>
              <a:defRPr/>
            </a:pPr>
            <a:endParaRPr lang="en-GB" sz="1200" dirty="0">
              <a:solidFill>
                <a:srgbClr val="007DB5"/>
              </a:solidFill>
              <a:latin typeface="Verdana" pitchFamily="34" charset="0"/>
            </a:endParaRPr>
          </a:p>
          <a:p>
            <a:pPr marL="457200" indent="-457200">
              <a:spcBef>
                <a:spcPct val="20000"/>
              </a:spcBef>
              <a:buClr>
                <a:srgbClr val="001F51"/>
              </a:buClr>
              <a:buSzPct val="120000"/>
              <a:buFont typeface="Arial" pitchFamily="34" charset="0"/>
              <a:buChar char="•"/>
              <a:defRPr/>
            </a:pPr>
            <a:r>
              <a:rPr lang="en-GB" sz="2800" dirty="0">
                <a:solidFill>
                  <a:srgbClr val="007DB5"/>
                </a:solidFill>
                <a:latin typeface="Verdana" pitchFamily="34" charset="0"/>
              </a:rPr>
              <a:t>University or College Bursaries and Scholarships</a:t>
            </a:r>
          </a:p>
          <a:p>
            <a:pPr marL="171450" indent="-171450">
              <a:spcBef>
                <a:spcPct val="20000"/>
              </a:spcBef>
              <a:buClr>
                <a:srgbClr val="001F51"/>
              </a:buClr>
              <a:buSzPct val="120000"/>
              <a:buFont typeface="Arial" pitchFamily="34" charset="0"/>
              <a:buChar char="•"/>
              <a:defRPr/>
            </a:pPr>
            <a:endParaRPr lang="en-GB" sz="1000" dirty="0">
              <a:solidFill>
                <a:srgbClr val="007DB5"/>
              </a:solidFill>
              <a:latin typeface="Verdana" pitchFamily="34" charset="0"/>
            </a:endParaRPr>
          </a:p>
          <a:p>
            <a:pPr marL="171450" indent="-171450">
              <a:spcBef>
                <a:spcPct val="20000"/>
              </a:spcBef>
              <a:buClr>
                <a:srgbClr val="001F51"/>
              </a:buClr>
              <a:buSzPct val="120000"/>
              <a:buFont typeface="Arial" pitchFamily="34" charset="0"/>
              <a:buChar char="•"/>
              <a:defRPr/>
            </a:pPr>
            <a:endParaRPr lang="en-GB" sz="1200" dirty="0">
              <a:solidFill>
                <a:srgbClr val="007DB5"/>
              </a:solidFill>
              <a:latin typeface="Verdana" pitchFamily="34" charset="0"/>
            </a:endParaRPr>
          </a:p>
          <a:p>
            <a:pPr marL="457200" indent="-457200">
              <a:spcBef>
                <a:spcPct val="20000"/>
              </a:spcBef>
              <a:buClr>
                <a:srgbClr val="001F51"/>
              </a:buClr>
              <a:buSzPct val="120000"/>
              <a:buFont typeface="Arial" pitchFamily="34" charset="0"/>
              <a:buChar char="•"/>
              <a:defRPr/>
            </a:pPr>
            <a:r>
              <a:rPr lang="en-GB" sz="2800" dirty="0">
                <a:solidFill>
                  <a:srgbClr val="007DB5"/>
                </a:solidFill>
                <a:latin typeface="Verdana" pitchFamily="34" charset="0"/>
              </a:rPr>
              <a:t>Extra support for special circumstances</a:t>
            </a:r>
            <a:endParaRPr lang="en-GB" sz="2400" dirty="0">
              <a:solidFill>
                <a:srgbClr val="007DB5"/>
              </a:solidFill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  <a:buSzPct val="120000"/>
              <a:defRPr/>
            </a:pPr>
            <a:endParaRPr lang="en-GB" sz="2400" dirty="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148263" y="5949950"/>
            <a:ext cx="3487737" cy="4095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sz="1600" dirty="0">
                <a:solidFill>
                  <a:schemeClr val="bg1"/>
                </a:solidFill>
              </a:rPr>
              <a:t>SALLY ARMSTRONG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220" name="Rectangle 5"/>
          <p:cNvSpPr>
            <a:spLocks noChangeArrowheads="1"/>
          </p:cNvSpPr>
          <p:nvPr/>
        </p:nvSpPr>
        <p:spPr bwMode="auto">
          <a:xfrm>
            <a:off x="468313" y="260350"/>
            <a:ext cx="6237287" cy="86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3200" b="1" dirty="0">
                <a:solidFill>
                  <a:srgbClr val="001F51"/>
                </a:solidFill>
              </a:rPr>
              <a:t>Tuition Fee Loan</a:t>
            </a:r>
          </a:p>
        </p:txBody>
      </p:sp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323850" y="1131888"/>
            <a:ext cx="8712200" cy="553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endParaRPr lang="en-GB" sz="900" dirty="0">
              <a:latin typeface="Frutiger LT Std 55 Roman" pitchFamily="34" charset="0"/>
            </a:endParaRPr>
          </a:p>
          <a:p>
            <a:pPr marL="457200" indent="-457200">
              <a:buClr>
                <a:srgbClr val="001F51"/>
              </a:buClr>
              <a:buSzPct val="100000"/>
              <a:buFont typeface="Arial" pitchFamily="34" charset="0"/>
              <a:buChar char="•"/>
              <a:defRPr/>
            </a:pPr>
            <a:r>
              <a:rPr lang="en-GB" sz="2800" dirty="0">
                <a:solidFill>
                  <a:srgbClr val="007DB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Tuition fee level of up to </a:t>
            </a:r>
            <a:r>
              <a:rPr lang="en-GB" sz="2800" dirty="0">
                <a:solidFill>
                  <a:srgbClr val="FF0000"/>
                </a:solidFill>
                <a:latin typeface="Verdana" pitchFamily="34" charset="0"/>
              </a:rPr>
              <a:t>£</a:t>
            </a:r>
            <a:r>
              <a:rPr lang="en-GB" sz="2800" dirty="0">
                <a:solidFill>
                  <a:srgbClr val="FC122E"/>
                </a:solidFill>
                <a:latin typeface="Verdana" pitchFamily="34" charset="0"/>
              </a:rPr>
              <a:t>9,250</a:t>
            </a:r>
            <a:r>
              <a:rPr lang="en-GB" sz="2800" b="1" dirty="0">
                <a:solidFill>
                  <a:srgbClr val="007DB5"/>
                </a:solidFill>
                <a:latin typeface="Verdana" pitchFamily="34" charset="0"/>
              </a:rPr>
              <a:t> </a:t>
            </a:r>
            <a:r>
              <a:rPr lang="en-GB" sz="2800" dirty="0">
                <a:solidFill>
                  <a:srgbClr val="007DB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per year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rgbClr val="001F51"/>
              </a:buClr>
              <a:buSzPct val="100000"/>
              <a:buFont typeface="Arial" pitchFamily="34" charset="0"/>
              <a:buChar char="•"/>
              <a:defRPr/>
            </a:pPr>
            <a:endParaRPr lang="en-GB" sz="800" dirty="0">
              <a:solidFill>
                <a:srgbClr val="007DB5"/>
              </a:solidFill>
              <a:latin typeface="Verdana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Clr>
                <a:srgbClr val="001F51"/>
              </a:buClr>
              <a:buSzPct val="100000"/>
              <a:buFont typeface="Arial" pitchFamily="34" charset="0"/>
              <a:buChar char="•"/>
              <a:defRPr/>
            </a:pPr>
            <a:r>
              <a:rPr lang="en-GB" sz="2800" dirty="0">
                <a:solidFill>
                  <a:srgbClr val="007DB5"/>
                </a:solidFill>
                <a:latin typeface="Verdana" pitchFamily="34" charset="0"/>
              </a:rPr>
              <a:t>Available to all eligible students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Clr>
                <a:srgbClr val="001F51"/>
              </a:buClr>
              <a:buSzPct val="100000"/>
              <a:buFont typeface="Arial" pitchFamily="34" charset="0"/>
              <a:buChar char="•"/>
              <a:defRPr/>
            </a:pPr>
            <a:r>
              <a:rPr lang="en-GB" sz="2800" dirty="0">
                <a:solidFill>
                  <a:srgbClr val="FC122E"/>
                </a:solidFill>
                <a:latin typeface="Verdana" pitchFamily="34" charset="0"/>
              </a:rPr>
              <a:t>Not</a:t>
            </a:r>
            <a:r>
              <a:rPr lang="en-GB" sz="2800" dirty="0">
                <a:solidFill>
                  <a:srgbClr val="007DB5"/>
                </a:solidFill>
                <a:latin typeface="Verdana" pitchFamily="34" charset="0"/>
              </a:rPr>
              <a:t> based on household income</a:t>
            </a:r>
          </a:p>
          <a:p>
            <a:pPr marL="171450" indent="-171450">
              <a:lnSpc>
                <a:spcPct val="150000"/>
              </a:lnSpc>
              <a:spcBef>
                <a:spcPct val="20000"/>
              </a:spcBef>
              <a:buClr>
                <a:srgbClr val="001F51"/>
              </a:buClr>
              <a:buSzPct val="100000"/>
              <a:buFont typeface="Arial" pitchFamily="34" charset="0"/>
              <a:buChar char="•"/>
              <a:defRPr/>
            </a:pPr>
            <a:endParaRPr lang="en-GB" sz="1000" dirty="0">
              <a:solidFill>
                <a:srgbClr val="007DB5"/>
              </a:solidFill>
              <a:latin typeface="Verdana" pitchFamily="34" charset="0"/>
            </a:endParaRPr>
          </a:p>
          <a:p>
            <a:pPr marL="457200" indent="-457200">
              <a:spcBef>
                <a:spcPts val="0"/>
              </a:spcBef>
              <a:buClr>
                <a:srgbClr val="001F51"/>
              </a:buClr>
              <a:buSzPct val="100000"/>
              <a:buFont typeface="Arial" pitchFamily="34" charset="0"/>
              <a:buChar char="•"/>
              <a:defRPr/>
            </a:pPr>
            <a:r>
              <a:rPr lang="en-GB" sz="2800" dirty="0">
                <a:solidFill>
                  <a:srgbClr val="007DB5"/>
                </a:solidFill>
                <a:latin typeface="Verdana" pitchFamily="34" charset="0"/>
              </a:rPr>
              <a:t>Paid by Student Finance England direct to university or college</a:t>
            </a:r>
          </a:p>
          <a:p>
            <a:pPr marL="457200" lvl="0" indent="-457200">
              <a:lnSpc>
                <a:spcPct val="150000"/>
              </a:lnSpc>
              <a:spcBef>
                <a:spcPct val="20000"/>
              </a:spcBef>
              <a:buClr>
                <a:srgbClr val="001F5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srgbClr val="007DB5"/>
                </a:solidFill>
                <a:latin typeface="Verdana" pitchFamily="34" charset="0"/>
              </a:rPr>
              <a:t>Repayable when the student finishes or leaves the course              </a:t>
            </a:r>
            <a:r>
              <a:rPr lang="en-GB" sz="2400" i="1" dirty="0">
                <a:solidFill>
                  <a:srgbClr val="007DB5"/>
                </a:solidFill>
                <a:latin typeface="Verdana" pitchFamily="34" charset="0"/>
              </a:rPr>
              <a:t>and students must 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Clr>
                <a:srgbClr val="001F51"/>
              </a:buClr>
              <a:buSzPct val="100000"/>
              <a:buFont typeface="Arial" pitchFamily="34" charset="0"/>
              <a:buChar char="•"/>
              <a:defRPr/>
            </a:pPr>
            <a:r>
              <a:rPr lang="en-GB" sz="2800" dirty="0">
                <a:solidFill>
                  <a:srgbClr val="007DB5"/>
                </a:solidFill>
                <a:latin typeface="Verdana" pitchFamily="34" charset="0"/>
              </a:rPr>
              <a:t>Apply every year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solidFill>
                  <a:srgbClr val="001F51"/>
                </a:solidFill>
                <a:latin typeface="Arial" pitchFamily="34" charset="0"/>
                <a:cs typeface="Arial" pitchFamily="34" charset="0"/>
              </a:rPr>
              <a:t>What is Household Income?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2060575"/>
            <a:ext cx="8410575" cy="3949700"/>
          </a:xfrm>
        </p:spPr>
        <p:txBody>
          <a:bodyPr/>
          <a:lstStyle/>
          <a:p>
            <a:pPr marL="457200" indent="-457200">
              <a:buClr>
                <a:srgbClr val="001F51"/>
              </a:buClr>
              <a:buSzPct val="100000"/>
              <a:buFont typeface="Arial" pitchFamily="34" charset="0"/>
              <a:buChar char="•"/>
              <a:defRPr/>
            </a:pPr>
            <a:r>
              <a:rPr lang="en-GB" sz="2800" dirty="0">
                <a:solidFill>
                  <a:srgbClr val="007DB5"/>
                </a:solidFill>
                <a:latin typeface="Verdana" pitchFamily="34" charset="0"/>
              </a:rPr>
              <a:t>Student’s income</a:t>
            </a:r>
          </a:p>
          <a:p>
            <a:pPr marL="457200" indent="-457200">
              <a:buClr>
                <a:srgbClr val="001F51"/>
              </a:buClr>
              <a:buSzPct val="100000"/>
              <a:buFont typeface="Arial" pitchFamily="34" charset="0"/>
              <a:buChar char="•"/>
              <a:defRPr/>
            </a:pPr>
            <a:endParaRPr lang="en-GB" sz="2800" dirty="0">
              <a:solidFill>
                <a:srgbClr val="007DB5"/>
              </a:solidFill>
              <a:latin typeface="Verdana" pitchFamily="34" charset="0"/>
            </a:endParaRPr>
          </a:p>
          <a:p>
            <a:pPr marL="457200" indent="-457200">
              <a:buClr>
                <a:srgbClr val="001F51"/>
              </a:buClr>
              <a:buSzPct val="100000"/>
              <a:buFont typeface="Arial" pitchFamily="34" charset="0"/>
              <a:buChar char="•"/>
              <a:defRPr/>
            </a:pPr>
            <a:r>
              <a:rPr lang="en-GB" sz="2800" dirty="0">
                <a:solidFill>
                  <a:srgbClr val="007DB5"/>
                </a:solidFill>
                <a:latin typeface="Verdana" pitchFamily="34" charset="0"/>
              </a:rPr>
              <a:t>Parents’ income</a:t>
            </a:r>
          </a:p>
          <a:p>
            <a:pPr marL="457200" indent="-457200">
              <a:buClr>
                <a:srgbClr val="001F51"/>
              </a:buClr>
              <a:buSzPct val="100000"/>
              <a:buFont typeface="Arial" pitchFamily="34" charset="0"/>
              <a:buChar char="•"/>
              <a:defRPr/>
            </a:pPr>
            <a:endParaRPr lang="en-GB" sz="2800" dirty="0">
              <a:solidFill>
                <a:srgbClr val="007DB5"/>
              </a:solidFill>
              <a:latin typeface="Verdana" pitchFamily="34" charset="0"/>
            </a:endParaRPr>
          </a:p>
          <a:p>
            <a:pPr marL="457200" indent="-457200">
              <a:buClr>
                <a:srgbClr val="001F51"/>
              </a:buClr>
              <a:buSzPct val="100000"/>
              <a:buFont typeface="Arial" pitchFamily="34" charset="0"/>
              <a:buChar char="•"/>
              <a:defRPr/>
            </a:pPr>
            <a:r>
              <a:rPr lang="en-GB" sz="2800" dirty="0">
                <a:solidFill>
                  <a:srgbClr val="007DB5"/>
                </a:solidFill>
                <a:latin typeface="Verdana" pitchFamily="34" charset="0"/>
              </a:rPr>
              <a:t>Deductions – </a:t>
            </a:r>
            <a:r>
              <a:rPr lang="en-GB" sz="2400" dirty="0">
                <a:solidFill>
                  <a:srgbClr val="007DB5"/>
                </a:solidFill>
                <a:latin typeface="Verdana" pitchFamily="34" charset="0"/>
              </a:rPr>
              <a:t>certain pension payments</a:t>
            </a:r>
          </a:p>
          <a:p>
            <a:pPr marL="0" indent="0">
              <a:buClr>
                <a:srgbClr val="001F51"/>
              </a:buClr>
              <a:buSzPct val="100000"/>
              <a:defRPr/>
            </a:pPr>
            <a:r>
              <a:rPr lang="en-GB" sz="2400" dirty="0">
                <a:solidFill>
                  <a:srgbClr val="007DB5"/>
                </a:solidFill>
                <a:latin typeface="Verdana" pitchFamily="34" charset="0"/>
              </a:rPr>
              <a:t>                           </a:t>
            </a:r>
            <a:r>
              <a:rPr lang="en-GB" sz="2400" dirty="0">
                <a:solidFill>
                  <a:srgbClr val="FC122E"/>
                </a:solidFill>
                <a:latin typeface="Verdana" pitchFamily="34" charset="0"/>
              </a:rPr>
              <a:t>£1130 </a:t>
            </a:r>
            <a:r>
              <a:rPr lang="en-GB" sz="2400" dirty="0">
                <a:solidFill>
                  <a:srgbClr val="007DB5"/>
                </a:solidFill>
                <a:latin typeface="Verdana" pitchFamily="34" charset="0"/>
              </a:rPr>
              <a:t>for each dependent child               </a:t>
            </a:r>
          </a:p>
          <a:p>
            <a:pPr marL="171450" indent="-171450">
              <a:buClr>
                <a:srgbClr val="001F51"/>
              </a:buClr>
              <a:buSzPct val="100000"/>
              <a:buFont typeface="Arial" pitchFamily="34" charset="0"/>
              <a:buChar char="•"/>
              <a:defRPr/>
            </a:pPr>
            <a:endParaRPr lang="en-GB" sz="900" dirty="0">
              <a:solidFill>
                <a:srgbClr val="007DB5"/>
              </a:solidFill>
              <a:latin typeface="Verdana" pitchFamily="34" charset="0"/>
            </a:endParaRPr>
          </a:p>
          <a:p>
            <a:pPr marL="457200" indent="-457200">
              <a:buClr>
                <a:srgbClr val="001F51"/>
              </a:buClr>
              <a:buSzPct val="100000"/>
              <a:buFont typeface="Arial" pitchFamily="34" charset="0"/>
              <a:buChar char="•"/>
              <a:defRPr/>
            </a:pPr>
            <a:r>
              <a:rPr lang="en-GB" sz="2800" dirty="0">
                <a:solidFill>
                  <a:srgbClr val="007DB5"/>
                </a:solidFill>
                <a:latin typeface="Verdana" pitchFamily="34" charset="0"/>
              </a:rPr>
              <a:t>Changes in income</a:t>
            </a:r>
          </a:p>
          <a:p>
            <a:pPr marL="0" indent="0">
              <a:buClr>
                <a:srgbClr val="001F51"/>
              </a:buClr>
              <a:buSzPct val="180000"/>
              <a:defRPr/>
            </a:pPr>
            <a:endParaRPr lang="en-GB" sz="2800" dirty="0">
              <a:solidFill>
                <a:srgbClr val="007DB5"/>
              </a:solidFill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7"/>
          <p:cNvSpPr>
            <a:spLocks noChangeArrowheads="1"/>
          </p:cNvSpPr>
          <p:nvPr/>
        </p:nvSpPr>
        <p:spPr bwMode="auto">
          <a:xfrm>
            <a:off x="271463" y="332656"/>
            <a:ext cx="638175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3200" b="1" dirty="0">
                <a:solidFill>
                  <a:srgbClr val="001F51"/>
                </a:solidFill>
              </a:rPr>
              <a:t>Maintenance Loan</a:t>
            </a:r>
          </a:p>
        </p:txBody>
      </p:sp>
      <p:sp>
        <p:nvSpPr>
          <p:cNvPr id="11269" name="Rectangle 8"/>
          <p:cNvSpPr>
            <a:spLocks noChangeArrowheads="1"/>
          </p:cNvSpPr>
          <p:nvPr/>
        </p:nvSpPr>
        <p:spPr bwMode="auto">
          <a:xfrm>
            <a:off x="268288" y="1027113"/>
            <a:ext cx="8569325" cy="5642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2400" dirty="0">
                <a:solidFill>
                  <a:srgbClr val="007DB5"/>
                </a:solidFill>
                <a:latin typeface="Verdana" pitchFamily="34" charset="0"/>
              </a:rPr>
              <a:t>To help with living costs - entitlement depends on: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en-GB" sz="800" dirty="0">
              <a:solidFill>
                <a:srgbClr val="007DB5"/>
              </a:solidFill>
              <a:latin typeface="Verdana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rgbClr val="001F51"/>
              </a:buClr>
              <a:buSzPct val="125000"/>
              <a:buFontTx/>
              <a:buChar char="•"/>
              <a:defRPr/>
            </a:pPr>
            <a:r>
              <a:rPr lang="en-GB" sz="2400" dirty="0">
                <a:solidFill>
                  <a:srgbClr val="007DB5"/>
                </a:solidFill>
                <a:latin typeface="Verdana" pitchFamily="34" charset="0"/>
              </a:rPr>
              <a:t>Household income 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rgbClr val="001F51"/>
              </a:buClr>
              <a:buSzPct val="125000"/>
              <a:defRPr/>
            </a:pPr>
            <a:r>
              <a:rPr lang="en-GB" sz="2400" dirty="0">
                <a:solidFill>
                  <a:srgbClr val="007DB5"/>
                </a:solidFill>
                <a:latin typeface="Verdana" pitchFamily="34" charset="0"/>
              </a:rPr>
              <a:t>	proportion </a:t>
            </a:r>
            <a:r>
              <a:rPr lang="en-GB" sz="2400" dirty="0">
                <a:solidFill>
                  <a:srgbClr val="FC122E"/>
                </a:solidFill>
                <a:latin typeface="Verdana" pitchFamily="34" charset="0"/>
              </a:rPr>
              <a:t>not dependent </a:t>
            </a:r>
            <a:r>
              <a:rPr lang="en-GB" sz="2400" dirty="0">
                <a:solidFill>
                  <a:srgbClr val="007DB5"/>
                </a:solidFill>
                <a:latin typeface="Verdana" pitchFamily="34" charset="0"/>
              </a:rPr>
              <a:t>on household income 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rgbClr val="001F51"/>
              </a:buClr>
              <a:buSzPct val="125000"/>
              <a:defRPr/>
            </a:pPr>
            <a:r>
              <a:rPr lang="en-GB" sz="2400" dirty="0">
                <a:solidFill>
                  <a:srgbClr val="007DB5"/>
                </a:solidFill>
                <a:latin typeface="Verdana" pitchFamily="34" charset="0"/>
              </a:rPr>
              <a:t>         proportion </a:t>
            </a:r>
            <a:r>
              <a:rPr lang="en-GB" sz="2400" dirty="0">
                <a:solidFill>
                  <a:srgbClr val="FC122E"/>
                </a:solidFill>
                <a:latin typeface="Verdana" pitchFamily="34" charset="0"/>
              </a:rPr>
              <a:t>dependent</a:t>
            </a:r>
            <a:r>
              <a:rPr lang="en-GB" sz="2400" dirty="0">
                <a:solidFill>
                  <a:srgbClr val="007DB5"/>
                </a:solidFill>
                <a:latin typeface="Verdana" pitchFamily="34" charset="0"/>
              </a:rPr>
              <a:t> on household income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rgbClr val="001F51"/>
              </a:buClr>
              <a:buSzPct val="125000"/>
              <a:buFontTx/>
              <a:buChar char="•"/>
              <a:defRPr/>
            </a:pPr>
            <a:r>
              <a:rPr lang="en-GB" sz="2400" dirty="0">
                <a:solidFill>
                  <a:srgbClr val="007DB5"/>
                </a:solidFill>
                <a:latin typeface="Verdana" pitchFamily="34" charset="0"/>
              </a:rPr>
              <a:t>Where you live while you are studying 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rgbClr val="001F51"/>
              </a:buClr>
              <a:buSzPct val="125000"/>
              <a:buFontTx/>
              <a:buChar char="•"/>
              <a:defRPr/>
            </a:pPr>
            <a:r>
              <a:rPr lang="en-GB" sz="2400" dirty="0">
                <a:solidFill>
                  <a:srgbClr val="007DB5"/>
                </a:solidFill>
                <a:latin typeface="Verdana" pitchFamily="34" charset="0"/>
              </a:rPr>
              <a:t>Year of course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rgbClr val="001F51"/>
              </a:buClr>
              <a:buSzPct val="125000"/>
              <a:buFontTx/>
              <a:buChar char="•"/>
              <a:defRPr/>
            </a:pPr>
            <a:r>
              <a:rPr lang="en-GB" sz="2400" dirty="0">
                <a:solidFill>
                  <a:srgbClr val="007DB5"/>
                </a:solidFill>
                <a:latin typeface="Verdana" pitchFamily="34" charset="0"/>
              </a:rPr>
              <a:t>Repayable when the student finishes or leaves the course              </a:t>
            </a:r>
            <a:r>
              <a:rPr lang="en-GB" sz="2400" i="1" dirty="0">
                <a:solidFill>
                  <a:srgbClr val="007DB5"/>
                </a:solidFill>
                <a:latin typeface="Verdana" pitchFamily="34" charset="0"/>
              </a:rPr>
              <a:t>and students must 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rgbClr val="001F51"/>
              </a:buClr>
              <a:buSzPct val="125000"/>
              <a:buFontTx/>
              <a:buChar char="•"/>
              <a:defRPr/>
            </a:pPr>
            <a:r>
              <a:rPr lang="en-GB" sz="2400" dirty="0">
                <a:solidFill>
                  <a:srgbClr val="007DB5"/>
                </a:solidFill>
                <a:latin typeface="Verdana" pitchFamily="34" charset="0"/>
              </a:rPr>
              <a:t>Apply every year.</a:t>
            </a:r>
            <a:endParaRPr lang="en-GB" sz="2400" dirty="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0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6381750" cy="561975"/>
          </a:xfrm>
        </p:spPr>
        <p:txBody>
          <a:bodyPr/>
          <a:lstStyle/>
          <a:p>
            <a:pPr eaLnBrk="1" hangingPunct="1"/>
            <a:r>
              <a:rPr lang="en-GB" sz="2400" dirty="0">
                <a:solidFill>
                  <a:srgbClr val="001F51"/>
                </a:solidFill>
                <a:latin typeface="Arial" pitchFamily="34" charset="0"/>
              </a:rPr>
              <a:t>Maintenance Loan</a:t>
            </a:r>
            <a:endParaRPr lang="en-GB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9480214"/>
              </p:ext>
            </p:extLst>
          </p:nvPr>
        </p:nvGraphicFramePr>
        <p:xfrm>
          <a:off x="251520" y="332657"/>
          <a:ext cx="8640959" cy="6280621"/>
        </p:xfrm>
        <a:graphic>
          <a:graphicData uri="http://schemas.openxmlformats.org/drawingml/2006/table">
            <a:tbl>
              <a:tblPr/>
              <a:tblGrid>
                <a:gridCol w="3007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79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79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79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975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700" dirty="0">
                        <a:effectLst/>
                        <a:latin typeface="Calibri"/>
                      </a:endParaRPr>
                    </a:p>
                  </a:txBody>
                  <a:tcPr marL="43750" marR="43750" marT="21875" marB="21875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Bef>
                          <a:spcPts val="430"/>
                        </a:spcBef>
                        <a:spcAft>
                          <a:spcPts val="0"/>
                        </a:spcAft>
                      </a:pPr>
                      <a:r>
                        <a:rPr lang="en-GB" sz="200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All eligible 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Bef>
                          <a:spcPts val="430"/>
                        </a:spcBef>
                        <a:spcAft>
                          <a:spcPts val="0"/>
                        </a:spcAft>
                      </a:pPr>
                      <a:r>
                        <a:rPr lang="en-GB" sz="200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students can apply for this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" marR="6310" marT="6310" marB="0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Bef>
                          <a:spcPts val="430"/>
                        </a:spcBef>
                        <a:spcAft>
                          <a:spcPts val="0"/>
                        </a:spcAft>
                      </a:pPr>
                      <a:r>
                        <a:rPr lang="en-GB" sz="200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Depending on household income you could also get up to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750" marR="43750" marT="21875" marB="21875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Bef>
                          <a:spcPts val="430"/>
                        </a:spcBef>
                        <a:spcAft>
                          <a:spcPts val="0"/>
                        </a:spcAft>
                      </a:pPr>
                      <a:r>
                        <a:rPr lang="en-GB" sz="200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Max. Loan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" marR="6310" marT="6310" marB="0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2431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Bef>
                          <a:spcPts val="430"/>
                        </a:spcBef>
                        <a:spcAft>
                          <a:spcPts val="0"/>
                        </a:spcAft>
                      </a:pPr>
                      <a:r>
                        <a:rPr lang="en-GB" sz="2000" kern="1200" dirty="0">
                          <a:solidFill>
                            <a:srgbClr val="FF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Studying outside of London and not living with parents</a:t>
                      </a:r>
                      <a:endParaRPr lang="en-GB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750" marR="43750" marT="21875" marB="21875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GB" sz="2800" kern="1200" dirty="0">
                          <a:solidFill>
                            <a:srgbClr val="FF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£4,524</a:t>
                      </a:r>
                      <a:endParaRPr lang="en-GB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" marR="6310" marT="6310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GB" sz="2800" kern="1200" dirty="0">
                          <a:solidFill>
                            <a:srgbClr val="0070C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£5,182</a:t>
                      </a:r>
                      <a:endParaRPr lang="en-GB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750" marR="43750" marT="21875" marB="21875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GB" sz="2800" kern="1200" dirty="0">
                          <a:solidFill>
                            <a:srgbClr val="FF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£9,706</a:t>
                      </a:r>
                      <a:endParaRPr lang="en-GB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" marR="6310" marT="6310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6218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Bef>
                          <a:spcPts val="430"/>
                        </a:spcBef>
                        <a:spcAft>
                          <a:spcPts val="0"/>
                        </a:spcAft>
                      </a:pPr>
                      <a:r>
                        <a:rPr lang="en-GB" sz="2000" kern="1200" dirty="0">
                          <a:solidFill>
                            <a:srgbClr val="FF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Studying in London and not living with parents</a:t>
                      </a:r>
                      <a:endParaRPr lang="en-GB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750" marR="43750" marT="21875" marB="21875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GB" sz="2800" kern="1200" dirty="0">
                          <a:solidFill>
                            <a:srgbClr val="FF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£6,308</a:t>
                      </a:r>
                      <a:endParaRPr lang="en-GB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" marR="6310" marT="6310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GB" sz="2800" kern="1200" dirty="0">
                          <a:solidFill>
                            <a:srgbClr val="0070C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£6,359</a:t>
                      </a:r>
                      <a:endParaRPr lang="en-GB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750" marR="43750" marT="21875" marB="21875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GB" sz="2800" kern="1200" dirty="0">
                          <a:solidFill>
                            <a:srgbClr val="FF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£12,667</a:t>
                      </a:r>
                      <a:endParaRPr lang="en-GB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" marR="6310" marT="6310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9485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Bef>
                          <a:spcPts val="430"/>
                        </a:spcBef>
                        <a:spcAft>
                          <a:spcPts val="0"/>
                        </a:spcAft>
                      </a:pPr>
                      <a:r>
                        <a:rPr lang="en-GB" sz="2000" kern="1200" dirty="0">
                          <a:solidFill>
                            <a:srgbClr val="FF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Living in parents’ home</a:t>
                      </a:r>
                    </a:p>
                    <a:p>
                      <a:pPr fontAlgn="base">
                        <a:lnSpc>
                          <a:spcPct val="115000"/>
                        </a:lnSpc>
                        <a:spcBef>
                          <a:spcPts val="430"/>
                        </a:spcBef>
                        <a:spcAft>
                          <a:spcPts val="0"/>
                        </a:spcAft>
                      </a:pPr>
                      <a:endParaRPr lang="en-GB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750" marR="43750" marT="21875" marB="21875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GB" sz="2800" kern="1200" dirty="0">
                          <a:solidFill>
                            <a:srgbClr val="FF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£3,597</a:t>
                      </a:r>
                      <a:endParaRPr lang="en-GB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" marR="6310" marT="6310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GB" sz="2800" kern="1200" dirty="0">
                          <a:solidFill>
                            <a:srgbClr val="0070C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£4,574</a:t>
                      </a:r>
                      <a:endParaRPr lang="en-GB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750" marR="43750" marT="21875" marB="21875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GB" sz="2800" kern="1200" dirty="0">
                          <a:solidFill>
                            <a:srgbClr val="FF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£8,171</a:t>
                      </a:r>
                      <a:endParaRPr lang="en-GB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" marR="6310" marT="6310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25032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Bef>
                          <a:spcPts val="43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Overseas</a:t>
                      </a:r>
                    </a:p>
                  </a:txBody>
                  <a:tcPr marL="43750" marR="43750" marT="21875" marB="21875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£5,374</a:t>
                      </a:r>
                    </a:p>
                  </a:txBody>
                  <a:tcPr marL="6310" marR="6310" marT="6310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rgbClr val="0070C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£5,742</a:t>
                      </a:r>
                    </a:p>
                  </a:txBody>
                  <a:tcPr marL="43750" marR="43750" marT="21875" marB="21875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£11,116</a:t>
                      </a:r>
                    </a:p>
                  </a:txBody>
                  <a:tcPr marL="6310" marR="6310" marT="6310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419100"/>
            <a:ext cx="8496622" cy="561975"/>
          </a:xfrm>
        </p:spPr>
        <p:txBody>
          <a:bodyPr/>
          <a:lstStyle/>
          <a:p>
            <a:r>
              <a:rPr lang="en-GB" sz="3200" dirty="0">
                <a:solidFill>
                  <a:srgbClr val="001F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your son </a:t>
            </a:r>
            <a:r>
              <a:rPr lang="en-GB" sz="3200">
                <a:solidFill>
                  <a:srgbClr val="001F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daughter </a:t>
            </a:r>
            <a:r>
              <a:rPr lang="en-GB" sz="3200" dirty="0">
                <a:solidFill>
                  <a:srgbClr val="001F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able to borrow?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96752"/>
            <a:ext cx="8856984" cy="547260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7DB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Students with household incomes of £25000 or less receive maximum loan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7DB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Students with household incomes above this have their loans </a:t>
            </a:r>
            <a:r>
              <a:rPr lang="en-GB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reduced</a:t>
            </a:r>
            <a:r>
              <a:rPr lang="en-GB" sz="2400" dirty="0">
                <a:solidFill>
                  <a:srgbClr val="007DB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marL="0" indent="0"/>
            <a:r>
              <a:rPr lang="en-GB" sz="2400" dirty="0">
                <a:solidFill>
                  <a:srgbClr val="007DB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r>
              <a:rPr lang="en-GB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Outside London - £1 for every £7.20 above £25000</a:t>
            </a:r>
          </a:p>
          <a:p>
            <a:pPr marL="0" indent="0"/>
            <a:r>
              <a:rPr lang="en-GB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London	         - £1 for every £7.08 above £25000</a:t>
            </a:r>
          </a:p>
          <a:p>
            <a:pPr marL="0" indent="0"/>
            <a:r>
              <a:rPr lang="en-GB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Home		-  £1 for every £7.27 above £25000</a:t>
            </a:r>
          </a:p>
          <a:p>
            <a:pPr marL="0" indent="0"/>
            <a:r>
              <a:rPr lang="en-GB" sz="2400" dirty="0">
                <a:solidFill>
                  <a:srgbClr val="007DB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Example:</a:t>
            </a:r>
          </a:p>
          <a:p>
            <a:pPr marL="0" indent="0"/>
            <a:r>
              <a:rPr lang="en-GB" sz="2400" dirty="0">
                <a:solidFill>
                  <a:srgbClr val="001F5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Household income of </a:t>
            </a:r>
            <a:r>
              <a:rPr lang="en-GB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£55000</a:t>
            </a:r>
            <a:r>
              <a:rPr lang="en-GB" sz="2400" dirty="0">
                <a:solidFill>
                  <a:srgbClr val="007DB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GB" sz="2400" dirty="0">
                <a:solidFill>
                  <a:srgbClr val="001F5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Student outside London</a:t>
            </a:r>
          </a:p>
          <a:p>
            <a:pPr marL="0" indent="0"/>
            <a:r>
              <a:rPr lang="en-GB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£55000 </a:t>
            </a:r>
            <a:r>
              <a:rPr lang="en-GB" sz="2400" dirty="0">
                <a:solidFill>
                  <a:srgbClr val="007DB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less </a:t>
            </a:r>
            <a:r>
              <a:rPr lang="en-GB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£25000 </a:t>
            </a:r>
            <a:r>
              <a:rPr lang="en-GB" sz="2400" dirty="0">
                <a:solidFill>
                  <a:srgbClr val="007DB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</a:t>
            </a:r>
            <a:r>
              <a:rPr lang="en-GB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£30000</a:t>
            </a:r>
            <a:r>
              <a:rPr lang="en-GB" sz="2400" dirty="0">
                <a:solidFill>
                  <a:srgbClr val="007DB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marL="0" indent="0"/>
            <a:r>
              <a:rPr lang="en-GB" sz="2400" dirty="0">
                <a:solidFill>
                  <a:srgbClr val="007DB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Divide by </a:t>
            </a:r>
            <a:r>
              <a:rPr lang="en-GB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£7.20 </a:t>
            </a:r>
            <a:r>
              <a:rPr lang="en-GB" sz="2400" dirty="0">
                <a:solidFill>
                  <a:srgbClr val="007DB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</a:t>
            </a:r>
            <a:r>
              <a:rPr lang="en-GB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£4166</a:t>
            </a:r>
          </a:p>
          <a:p>
            <a:pPr marL="0" indent="0"/>
            <a:r>
              <a:rPr lang="en-GB" sz="2400" dirty="0">
                <a:solidFill>
                  <a:srgbClr val="001F5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Maximum loan </a:t>
            </a:r>
            <a:r>
              <a:rPr lang="en-GB" sz="2400" dirty="0">
                <a:solidFill>
                  <a:srgbClr val="007DB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</a:t>
            </a:r>
            <a:r>
              <a:rPr lang="en-GB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£9706 </a:t>
            </a:r>
            <a:r>
              <a:rPr lang="en-GB" sz="2400" dirty="0">
                <a:solidFill>
                  <a:srgbClr val="007DB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less </a:t>
            </a:r>
            <a:r>
              <a:rPr lang="en-GB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£4166 </a:t>
            </a:r>
            <a:r>
              <a:rPr lang="en-GB" sz="2400" dirty="0">
                <a:solidFill>
                  <a:srgbClr val="007DB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</a:t>
            </a:r>
            <a:r>
              <a:rPr lang="en-GB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£5540 </a:t>
            </a:r>
            <a:r>
              <a:rPr lang="en-GB" sz="2400" dirty="0">
                <a:solidFill>
                  <a:srgbClr val="001F5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receivable</a:t>
            </a:r>
            <a:r>
              <a:rPr lang="en-GB" sz="2400" dirty="0">
                <a:solidFill>
                  <a:srgbClr val="007DB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4882839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Frutiger LT Std 57 Cn"/>
        <a:ea typeface=""/>
        <a:cs typeface=""/>
      </a:majorFont>
      <a:minorFont>
        <a:latin typeface="Frutiger LT Std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0_Default Design">
  <a:themeElements>
    <a:clrScheme name="10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0_Default Design">
      <a:majorFont>
        <a:latin typeface="Frutiger LT Std 57 Cn"/>
        <a:ea typeface=""/>
        <a:cs typeface=""/>
      </a:majorFont>
      <a:minorFont>
        <a:latin typeface="Frutiger LT Std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4_Default Design">
  <a:themeElements>
    <a:clrScheme name="1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4_Default Design">
      <a:majorFont>
        <a:latin typeface="Frutiger LT Std 57 Cn"/>
        <a:ea typeface=""/>
        <a:cs typeface=""/>
      </a:majorFont>
      <a:minorFont>
        <a:latin typeface="Frutiger LT Std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HEI Conference 201003 mastertest</Template>
  <TotalTime>10751</TotalTime>
  <Words>676</Words>
  <Application>Microsoft Office PowerPoint</Application>
  <PresentationFormat>On-screen Show (4:3)</PresentationFormat>
  <Paragraphs>179</Paragraphs>
  <Slides>23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</vt:lpstr>
      <vt:lpstr>Calibri</vt:lpstr>
      <vt:lpstr>Frutiger LT Std 55 Roman</vt:lpstr>
      <vt:lpstr>Frutiger LT Std 57 Cn</vt:lpstr>
      <vt:lpstr>Frutiger55Roman</vt:lpstr>
      <vt:lpstr>Lato</vt:lpstr>
      <vt:lpstr>Times New Roman</vt:lpstr>
      <vt:lpstr>Verdana</vt:lpstr>
      <vt:lpstr>1_Default Design</vt:lpstr>
      <vt:lpstr>Custom Design</vt:lpstr>
      <vt:lpstr>10_Default Design</vt:lpstr>
      <vt:lpstr>14_Default Design</vt:lpstr>
      <vt:lpstr>PowerPoint Presentation</vt:lpstr>
      <vt:lpstr>Session Content</vt:lpstr>
      <vt:lpstr>PowerPoint Presentation</vt:lpstr>
      <vt:lpstr>PowerPoint Presentation</vt:lpstr>
      <vt:lpstr>PowerPoint Presentation</vt:lpstr>
      <vt:lpstr>What is Household Income?</vt:lpstr>
      <vt:lpstr>PowerPoint Presentation</vt:lpstr>
      <vt:lpstr>Maintenance Loan</vt:lpstr>
      <vt:lpstr>What will your son or daughter be able to borrow?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Repaying the Loans</vt:lpstr>
      <vt:lpstr>PowerPoint Presentation</vt:lpstr>
      <vt:lpstr>Interest rates</vt:lpstr>
      <vt:lpstr>Applying and receiving funds</vt:lpstr>
      <vt:lpstr>PowerPoint Presentation</vt:lpstr>
      <vt:lpstr>PowerPoint Presentation</vt:lpstr>
      <vt:lpstr>PowerPoint Presentation</vt:lpstr>
      <vt:lpstr>PowerPoint Presentation</vt:lpstr>
    </vt:vector>
  </TitlesOfParts>
  <Company>SLC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STUDENT FINANCIAL SUPPORT</dc:title>
  <dc:creator>slc</dc:creator>
  <cp:lastModifiedBy>S Armstrong</cp:lastModifiedBy>
  <cp:revision>312</cp:revision>
  <dcterms:created xsi:type="dcterms:W3CDTF">2008-06-24T08:41:43Z</dcterms:created>
  <dcterms:modified xsi:type="dcterms:W3CDTF">2022-03-04T15:27:33Z</dcterms:modified>
</cp:coreProperties>
</file>